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5"/>
  </p:notesMasterIdLst>
  <p:sldIdLst>
    <p:sldId id="256" r:id="rId5"/>
    <p:sldId id="499" r:id="rId6"/>
    <p:sldId id="501" r:id="rId7"/>
    <p:sldId id="548" r:id="rId8"/>
    <p:sldId id="556" r:id="rId9"/>
    <p:sldId id="559" r:id="rId10"/>
    <p:sldId id="502" r:id="rId11"/>
    <p:sldId id="558" r:id="rId12"/>
    <p:sldId id="555" r:id="rId13"/>
    <p:sldId id="342" r:id="rId14"/>
    <p:sldId id="557" r:id="rId15"/>
    <p:sldId id="554" r:id="rId16"/>
    <p:sldId id="524" r:id="rId17"/>
    <p:sldId id="474" r:id="rId18"/>
    <p:sldId id="545" r:id="rId19"/>
    <p:sldId id="561" r:id="rId20"/>
    <p:sldId id="348" r:id="rId21"/>
    <p:sldId id="357" r:id="rId22"/>
    <p:sldId id="562" r:id="rId23"/>
    <p:sldId id="354" r:id="rId24"/>
    <p:sldId id="563" r:id="rId25"/>
    <p:sldId id="355" r:id="rId26"/>
    <p:sldId id="564" r:id="rId27"/>
    <p:sldId id="356" r:id="rId28"/>
    <p:sldId id="568" r:id="rId29"/>
    <p:sldId id="360" r:id="rId30"/>
    <p:sldId id="560" r:id="rId31"/>
    <p:sldId id="398" r:id="rId32"/>
    <p:sldId id="569" r:id="rId33"/>
    <p:sldId id="551" r:id="rId34"/>
  </p:sldIdLst>
  <p:sldSz cx="12192000" cy="6858000"/>
  <p:notesSz cx="6858000" cy="9525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08" roundtripDataSignature="AMtx7mgYHMmyEFI3xeyyFdRE8RjlSgD8Y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ie Fellows" initials="RF" lastIdx="1" clrIdx="0">
    <p:extLst>
      <p:ext uri="{19B8F6BF-5375-455C-9EA6-DF929625EA0E}">
        <p15:presenceInfo xmlns:p15="http://schemas.microsoft.com/office/powerpoint/2012/main" userId="Rosie Fellows" providerId="None"/>
      </p:ext>
    </p:extLst>
  </p:cmAuthor>
  <p:cmAuthor id="2" name="Rachel Ann Lillywhite" initials="RAL" lastIdx="4" clrIdx="1">
    <p:extLst>
      <p:ext uri="{19B8F6BF-5375-455C-9EA6-DF929625EA0E}">
        <p15:presenceInfo xmlns:p15="http://schemas.microsoft.com/office/powerpoint/2012/main" userId="S::ral64@bath.ac.uk::b0fe8be1-696a-4457-8be9-cc32cc53eb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E66B0"/>
    <a:srgbClr val="19270F"/>
    <a:srgbClr val="283F19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2EE7EF-7004-4493-B6D7-628EE819F082}" v="2" dt="2022-01-18T16:12:58.078"/>
    <p1510:client id="{9CD25B0E-F5AE-4E38-9485-7BDB422F6502}" v="381" dt="2022-01-17T16:37:37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38866" autoAdjust="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10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11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1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11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14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11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108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D28BA-46A9-492D-9745-F4364E2FECEB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58D48B0E-EE1F-4060-9CC7-7BE7A13F092B}">
      <dgm:prSet phldrT="[Text]" custT="1"/>
      <dgm:spPr/>
      <dgm:t>
        <a:bodyPr/>
        <a:lstStyle/>
        <a:p>
          <a:pPr algn="l"/>
          <a:endParaRPr lang="en-US" sz="3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E8993A-2F63-4F45-9E90-2B11CD894729}" type="parTrans" cxnId="{38F76F6F-F958-4334-BBA4-46ADAA68517C}">
      <dgm:prSet/>
      <dgm:spPr/>
      <dgm:t>
        <a:bodyPr/>
        <a:lstStyle/>
        <a:p>
          <a:endParaRPr lang="en-US"/>
        </a:p>
      </dgm:t>
    </dgm:pt>
    <dgm:pt modelId="{FE1CB5EF-3DD7-424D-9D66-2F2F30BE9656}" type="sibTrans" cxnId="{38F76F6F-F958-4334-BBA4-46ADAA68517C}">
      <dgm:prSet/>
      <dgm:spPr/>
      <dgm:t>
        <a:bodyPr/>
        <a:lstStyle/>
        <a:p>
          <a:endParaRPr lang="en-US"/>
        </a:p>
      </dgm:t>
    </dgm:pt>
    <dgm:pt modelId="{94DFA63A-7F73-4F1F-A21D-0EBA7C5DA1C5}">
      <dgm:prSet phldrT="[Text]"/>
      <dgm:spPr/>
      <dgm:t>
        <a:bodyPr/>
        <a:lstStyle/>
        <a:p>
          <a:endParaRPr lang="en-US" dirty="0"/>
        </a:p>
      </dgm:t>
    </dgm:pt>
    <dgm:pt modelId="{5153C6FD-6B05-4882-81DC-8457BEC84582}" type="parTrans" cxnId="{1DB2BC3A-9BCB-4E25-B377-82767BDB832E}">
      <dgm:prSet/>
      <dgm:spPr/>
      <dgm:t>
        <a:bodyPr/>
        <a:lstStyle/>
        <a:p>
          <a:endParaRPr lang="en-US"/>
        </a:p>
      </dgm:t>
    </dgm:pt>
    <dgm:pt modelId="{A8967D54-3C56-4647-B3D1-0222857B2E15}" type="sibTrans" cxnId="{1DB2BC3A-9BCB-4E25-B377-82767BDB832E}">
      <dgm:prSet/>
      <dgm:spPr/>
      <dgm:t>
        <a:bodyPr/>
        <a:lstStyle/>
        <a:p>
          <a:endParaRPr lang="en-US"/>
        </a:p>
      </dgm:t>
    </dgm:pt>
    <dgm:pt modelId="{34FE487F-5C4C-4F95-9334-00A4B2A89C2E}">
      <dgm:prSet phldrT="[Text]" custT="1"/>
      <dgm:spPr/>
      <dgm:t>
        <a:bodyPr/>
        <a:lstStyle/>
        <a:p>
          <a:endParaRPr lang="en-US" sz="3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613862-6F8D-4B13-B8FB-30AC0DE29890}" type="sibTrans" cxnId="{C1C846A4-59CE-4AE5-8FC0-A18B8034549B}">
      <dgm:prSet/>
      <dgm:spPr/>
      <dgm:t>
        <a:bodyPr/>
        <a:lstStyle/>
        <a:p>
          <a:endParaRPr lang="en-US"/>
        </a:p>
      </dgm:t>
    </dgm:pt>
    <dgm:pt modelId="{8BDADFE1-4451-433F-B28C-B90EEC4183FF}" type="parTrans" cxnId="{C1C846A4-59CE-4AE5-8FC0-A18B8034549B}">
      <dgm:prSet/>
      <dgm:spPr/>
      <dgm:t>
        <a:bodyPr/>
        <a:lstStyle/>
        <a:p>
          <a:endParaRPr lang="en-US"/>
        </a:p>
      </dgm:t>
    </dgm:pt>
    <dgm:pt modelId="{4D66EE10-D7BA-4FA9-8E85-61D64BC0000B}">
      <dgm:prSet phldrT="[Text]" custT="1"/>
      <dgm:spPr/>
      <dgm:t>
        <a:bodyPr/>
        <a:lstStyle/>
        <a:p>
          <a:endParaRPr lang="en-US" sz="3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1DAACC-707E-4219-9888-74A2AE6655E2}" type="sibTrans" cxnId="{9C54FEFE-B158-41A1-9985-630D608D669E}">
      <dgm:prSet/>
      <dgm:spPr/>
      <dgm:t>
        <a:bodyPr/>
        <a:lstStyle/>
        <a:p>
          <a:endParaRPr lang="en-US"/>
        </a:p>
      </dgm:t>
    </dgm:pt>
    <dgm:pt modelId="{6FE711C1-85D9-4974-AD26-203B43885FC2}" type="parTrans" cxnId="{9C54FEFE-B158-41A1-9985-630D608D669E}">
      <dgm:prSet/>
      <dgm:spPr/>
      <dgm:t>
        <a:bodyPr/>
        <a:lstStyle/>
        <a:p>
          <a:endParaRPr lang="en-US"/>
        </a:p>
      </dgm:t>
    </dgm:pt>
    <dgm:pt modelId="{C6769EDC-6D77-4F97-83F3-086359EC0549}" type="pres">
      <dgm:prSet presAssocID="{56ED28BA-46A9-492D-9745-F4364E2FECEB}" presName="compositeShape" presStyleCnt="0">
        <dgm:presLayoutVars>
          <dgm:chMax val="7"/>
          <dgm:dir/>
          <dgm:resizeHandles val="exact"/>
        </dgm:presLayoutVars>
      </dgm:prSet>
      <dgm:spPr/>
    </dgm:pt>
    <dgm:pt modelId="{CDA04ADA-D2AF-4367-914D-4AD473F5871C}" type="pres">
      <dgm:prSet presAssocID="{34FE487F-5C4C-4F95-9334-00A4B2A89C2E}" presName="circ1" presStyleLbl="vennNode1" presStyleIdx="0" presStyleCnt="4" custLinFactNeighborX="-1431" custLinFactNeighborY="-1118"/>
      <dgm:spPr/>
    </dgm:pt>
    <dgm:pt modelId="{7DE61ACC-BA89-48BE-ACEC-123B4C45E9F7}" type="pres">
      <dgm:prSet presAssocID="{34FE487F-5C4C-4F95-9334-00A4B2A89C2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9F88154-FB04-4888-8EF4-2AA612F8B71D}" type="pres">
      <dgm:prSet presAssocID="{58D48B0E-EE1F-4060-9CC7-7BE7A13F092B}" presName="circ2" presStyleLbl="vennNode1" presStyleIdx="1" presStyleCnt="4"/>
      <dgm:spPr/>
    </dgm:pt>
    <dgm:pt modelId="{DD6C2943-2EAC-4F5F-8C5D-D348D60723C5}" type="pres">
      <dgm:prSet presAssocID="{58D48B0E-EE1F-4060-9CC7-7BE7A13F092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A5FE853-ECE1-471B-86F1-FB018B62E97E}" type="pres">
      <dgm:prSet presAssocID="{4D66EE10-D7BA-4FA9-8E85-61D64BC0000B}" presName="circ3" presStyleLbl="vennNode1" presStyleIdx="2" presStyleCnt="4"/>
      <dgm:spPr/>
    </dgm:pt>
    <dgm:pt modelId="{B917206E-B3E3-48F9-ADB2-F143637C8B62}" type="pres">
      <dgm:prSet presAssocID="{4D66EE10-D7BA-4FA9-8E85-61D64BC0000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159E65C-CBBF-4C34-85F7-C02826FD6EDA}" type="pres">
      <dgm:prSet presAssocID="{94DFA63A-7F73-4F1F-A21D-0EBA7C5DA1C5}" presName="circ4" presStyleLbl="vennNode1" presStyleIdx="3" presStyleCnt="4" custLinFactNeighborX="1385" custLinFactNeighborY="-64"/>
      <dgm:spPr/>
    </dgm:pt>
    <dgm:pt modelId="{BEE61C4B-A835-47E5-9908-412AD3264A1E}" type="pres">
      <dgm:prSet presAssocID="{94DFA63A-7F73-4F1F-A21D-0EBA7C5DA1C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DB2BC3A-9BCB-4E25-B377-82767BDB832E}" srcId="{56ED28BA-46A9-492D-9745-F4364E2FECEB}" destId="{94DFA63A-7F73-4F1F-A21D-0EBA7C5DA1C5}" srcOrd="3" destOrd="0" parTransId="{5153C6FD-6B05-4882-81DC-8457BEC84582}" sibTransId="{A8967D54-3C56-4647-B3D1-0222857B2E15}"/>
    <dgm:cxn modelId="{38F76F6F-F958-4334-BBA4-46ADAA68517C}" srcId="{56ED28BA-46A9-492D-9745-F4364E2FECEB}" destId="{58D48B0E-EE1F-4060-9CC7-7BE7A13F092B}" srcOrd="1" destOrd="0" parTransId="{B4E8993A-2F63-4F45-9E90-2B11CD894729}" sibTransId="{FE1CB5EF-3DD7-424D-9D66-2F2F30BE9656}"/>
    <dgm:cxn modelId="{BE63FA7D-90E5-4532-BB20-3B89BE0B2AAC}" type="presOf" srcId="{58D48B0E-EE1F-4060-9CC7-7BE7A13F092B}" destId="{69F88154-FB04-4888-8EF4-2AA612F8B71D}" srcOrd="0" destOrd="0" presId="urn:microsoft.com/office/officeart/2005/8/layout/venn1"/>
    <dgm:cxn modelId="{EC6BF67E-8AC4-42B9-9FFB-84AD32E3EC58}" type="presOf" srcId="{58D48B0E-EE1F-4060-9CC7-7BE7A13F092B}" destId="{DD6C2943-2EAC-4F5F-8C5D-D348D60723C5}" srcOrd="1" destOrd="0" presId="urn:microsoft.com/office/officeart/2005/8/layout/venn1"/>
    <dgm:cxn modelId="{DD4A8C9B-DBF3-4719-9E63-F193A25D0268}" type="presOf" srcId="{94DFA63A-7F73-4F1F-A21D-0EBA7C5DA1C5}" destId="{BEE61C4B-A835-47E5-9908-412AD3264A1E}" srcOrd="1" destOrd="0" presId="urn:microsoft.com/office/officeart/2005/8/layout/venn1"/>
    <dgm:cxn modelId="{4BFE669D-3E26-4D99-A902-00A2B3E15E02}" type="presOf" srcId="{4D66EE10-D7BA-4FA9-8E85-61D64BC0000B}" destId="{DA5FE853-ECE1-471B-86F1-FB018B62E97E}" srcOrd="0" destOrd="0" presId="urn:microsoft.com/office/officeart/2005/8/layout/venn1"/>
    <dgm:cxn modelId="{C1C846A4-59CE-4AE5-8FC0-A18B8034549B}" srcId="{56ED28BA-46A9-492D-9745-F4364E2FECEB}" destId="{34FE487F-5C4C-4F95-9334-00A4B2A89C2E}" srcOrd="0" destOrd="0" parTransId="{8BDADFE1-4451-433F-B28C-B90EEC4183FF}" sibTransId="{93613862-6F8D-4B13-B8FB-30AC0DE29890}"/>
    <dgm:cxn modelId="{B20361B9-3A8F-4997-AE22-069B03F20879}" type="presOf" srcId="{34FE487F-5C4C-4F95-9334-00A4B2A89C2E}" destId="{7DE61ACC-BA89-48BE-ACEC-123B4C45E9F7}" srcOrd="1" destOrd="0" presId="urn:microsoft.com/office/officeart/2005/8/layout/venn1"/>
    <dgm:cxn modelId="{7F0190CC-F1F1-4EEF-AF67-F302AD079B3C}" type="presOf" srcId="{56ED28BA-46A9-492D-9745-F4364E2FECEB}" destId="{C6769EDC-6D77-4F97-83F3-086359EC0549}" srcOrd="0" destOrd="0" presId="urn:microsoft.com/office/officeart/2005/8/layout/venn1"/>
    <dgm:cxn modelId="{4AC7E3D9-A9DF-418D-A095-29693119D103}" type="presOf" srcId="{94DFA63A-7F73-4F1F-A21D-0EBA7C5DA1C5}" destId="{3159E65C-CBBF-4C34-85F7-C02826FD6EDA}" srcOrd="0" destOrd="0" presId="urn:microsoft.com/office/officeart/2005/8/layout/venn1"/>
    <dgm:cxn modelId="{4A194CFC-07C9-49D8-93A9-1D681AD22DDE}" type="presOf" srcId="{34FE487F-5C4C-4F95-9334-00A4B2A89C2E}" destId="{CDA04ADA-D2AF-4367-914D-4AD473F5871C}" srcOrd="0" destOrd="0" presId="urn:microsoft.com/office/officeart/2005/8/layout/venn1"/>
    <dgm:cxn modelId="{9C54FEFE-B158-41A1-9985-630D608D669E}" srcId="{56ED28BA-46A9-492D-9745-F4364E2FECEB}" destId="{4D66EE10-D7BA-4FA9-8E85-61D64BC0000B}" srcOrd="2" destOrd="0" parTransId="{6FE711C1-85D9-4974-AD26-203B43885FC2}" sibTransId="{AE1DAACC-707E-4219-9888-74A2AE6655E2}"/>
    <dgm:cxn modelId="{22A19EFF-95E4-4829-8E7D-22BAAB622EDE}" type="presOf" srcId="{4D66EE10-D7BA-4FA9-8E85-61D64BC0000B}" destId="{B917206E-B3E3-48F9-ADB2-F143637C8B62}" srcOrd="1" destOrd="0" presId="urn:microsoft.com/office/officeart/2005/8/layout/venn1"/>
    <dgm:cxn modelId="{BAC6528E-F4F1-4F06-8001-AD0940E56FA5}" type="presParOf" srcId="{C6769EDC-6D77-4F97-83F3-086359EC0549}" destId="{CDA04ADA-D2AF-4367-914D-4AD473F5871C}" srcOrd="0" destOrd="0" presId="urn:microsoft.com/office/officeart/2005/8/layout/venn1"/>
    <dgm:cxn modelId="{0153DB2B-C07A-4EFD-A227-BC92AC5FD939}" type="presParOf" srcId="{C6769EDC-6D77-4F97-83F3-086359EC0549}" destId="{7DE61ACC-BA89-48BE-ACEC-123B4C45E9F7}" srcOrd="1" destOrd="0" presId="urn:microsoft.com/office/officeart/2005/8/layout/venn1"/>
    <dgm:cxn modelId="{A7F316A6-07CE-486A-8FBC-BA7A2DA25367}" type="presParOf" srcId="{C6769EDC-6D77-4F97-83F3-086359EC0549}" destId="{69F88154-FB04-4888-8EF4-2AA612F8B71D}" srcOrd="2" destOrd="0" presId="urn:microsoft.com/office/officeart/2005/8/layout/venn1"/>
    <dgm:cxn modelId="{B2E28080-1F43-49DB-A024-9AE9CB7132EC}" type="presParOf" srcId="{C6769EDC-6D77-4F97-83F3-086359EC0549}" destId="{DD6C2943-2EAC-4F5F-8C5D-D348D60723C5}" srcOrd="3" destOrd="0" presId="urn:microsoft.com/office/officeart/2005/8/layout/venn1"/>
    <dgm:cxn modelId="{9075A1D1-7087-435F-9082-96544DEB3236}" type="presParOf" srcId="{C6769EDC-6D77-4F97-83F3-086359EC0549}" destId="{DA5FE853-ECE1-471B-86F1-FB018B62E97E}" srcOrd="4" destOrd="0" presId="urn:microsoft.com/office/officeart/2005/8/layout/venn1"/>
    <dgm:cxn modelId="{2B1A001D-0813-4D06-B939-2CE20FBB7965}" type="presParOf" srcId="{C6769EDC-6D77-4F97-83F3-086359EC0549}" destId="{B917206E-B3E3-48F9-ADB2-F143637C8B62}" srcOrd="5" destOrd="0" presId="urn:microsoft.com/office/officeart/2005/8/layout/venn1"/>
    <dgm:cxn modelId="{061D4EB9-769D-44A2-A3A9-2E12C901D10E}" type="presParOf" srcId="{C6769EDC-6D77-4F97-83F3-086359EC0549}" destId="{3159E65C-CBBF-4C34-85F7-C02826FD6EDA}" srcOrd="6" destOrd="0" presId="urn:microsoft.com/office/officeart/2005/8/layout/venn1"/>
    <dgm:cxn modelId="{EF11106C-92E4-4808-A6D1-D0883F03356B}" type="presParOf" srcId="{C6769EDC-6D77-4F97-83F3-086359EC0549}" destId="{BEE61C4B-A835-47E5-9908-412AD3264A1E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04ADA-D2AF-4367-914D-4AD473F5871C}">
      <dsp:nvSpPr>
        <dsp:cNvPr id="0" name=""/>
        <dsp:cNvSpPr/>
      </dsp:nvSpPr>
      <dsp:spPr>
        <a:xfrm>
          <a:off x="3278967" y="28391"/>
          <a:ext cx="3526535" cy="352653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85874" y="503117"/>
        <a:ext cx="2712719" cy="1118996"/>
      </dsp:txXfrm>
    </dsp:sp>
    <dsp:sp modelId="{69F88154-FB04-4888-8EF4-2AA612F8B71D}">
      <dsp:nvSpPr>
        <dsp:cNvPr id="0" name=""/>
        <dsp:cNvSpPr/>
      </dsp:nvSpPr>
      <dsp:spPr>
        <a:xfrm>
          <a:off x="4889245" y="1627631"/>
          <a:ext cx="3526535" cy="3526535"/>
        </a:xfrm>
        <a:prstGeom prst="ellipse">
          <a:avLst/>
        </a:prstGeom>
        <a:solidFill>
          <a:schemeClr val="accent5">
            <a:alpha val="50000"/>
            <a:hueOff val="-2252848"/>
            <a:satOff val="-5806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788149" y="2034539"/>
        <a:ext cx="1356359" cy="2712719"/>
      </dsp:txXfrm>
    </dsp:sp>
    <dsp:sp modelId="{DA5FE853-ECE1-471B-86F1-FB018B62E97E}">
      <dsp:nvSpPr>
        <dsp:cNvPr id="0" name=""/>
        <dsp:cNvSpPr/>
      </dsp:nvSpPr>
      <dsp:spPr>
        <a:xfrm>
          <a:off x="3329431" y="3187445"/>
          <a:ext cx="3526535" cy="3526535"/>
        </a:xfrm>
        <a:prstGeom prst="ellipse">
          <a:avLst/>
        </a:prstGeom>
        <a:solidFill>
          <a:schemeClr val="accent5">
            <a:alpha val="50000"/>
            <a:hueOff val="-4505695"/>
            <a:satOff val="-11613"/>
            <a:lumOff val="-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36339" y="5120258"/>
        <a:ext cx="2712719" cy="1118996"/>
      </dsp:txXfrm>
    </dsp:sp>
    <dsp:sp modelId="{3159E65C-CBBF-4C34-85F7-C02826FD6EDA}">
      <dsp:nvSpPr>
        <dsp:cNvPr id="0" name=""/>
        <dsp:cNvSpPr/>
      </dsp:nvSpPr>
      <dsp:spPr>
        <a:xfrm>
          <a:off x="1818460" y="1625374"/>
          <a:ext cx="3526535" cy="3526535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089732" y="2032282"/>
        <a:ext cx="1356359" cy="2712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410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819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559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233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6572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142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7550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842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435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242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601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0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390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5357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614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568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156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BisOOPk7x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E1Ej19xXI/Cw91O2SUqInmePfP4dBSGQ/watch?utm_content=DAE1Ej19xXI&amp;utm_campaign=designshare&amp;utm_medium=link&amp;utm_source=publishsharelin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levels/z98jmp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s://careerpilot.org.uk/skills-profile?/he-skills-map" TargetMode="External"/><Relationship Id="rId5" Type="http://schemas.openxmlformats.org/officeDocument/2006/relationships/hyperlink" Target="https://careerpilot.org.uk/job-sectors/subjects" TargetMode="External"/><Relationship Id="rId4" Type="http://schemas.openxmlformats.org/officeDocument/2006/relationships/hyperlink" Target="https://careerpilot.org.uk/information/gcses/choosing-your-gcs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WINSUPPORTtogether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eur01.safelinks.protection.outlook.com/?url=https%3A%2F%2Fwww.instagram.com%2Fwin_wessex1%2F&amp;data=04%7C01%7Cral64%40bath.ac.uk%7C4cfefb6cf0a048596e5f08d993c219de%7C377e3d224ea1422db0ad8fcc89406b9e%7C0%7C0%7C637703284122914571%7CUnknown%7CTWFpbGZsb3d8eyJWIjoiMC4wLjAwMDAiLCJQIjoiV2luMzIiLCJBTiI6Ik1haWwiLCJXVCI6Mn0%3D%7C1000&amp;sdata=ux7OEHmIjxWbzYt8arCB5WaYgsfniqmFfqM0aUeA6Zk%3D&amp;reserved=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ur01.safelinks.protection.outlook.com/?url=https%3A%2F%2Ftwitter.com%2FWINWessex1&amp;data=04%7C01%7Cral64%40bath.ac.uk%7C4cfefb6cf0a048596e5f08d993c219de%7C377e3d224ea1422db0ad8fcc89406b9e%7C0%7C0%7C637703284122904617%7CUnknown%7CTWFpbGZsb3d8eyJWIjoiMC4wLjAwMDAiLCJQIjoiV2luMzIiLCJBTiI6Ik1haWwiLCJXVCI6Mn0%3D%7C1000&amp;sdata=Z4c0wpaYNfIMHNKrnhUZx7SJGnZuGkeoQuyqel0enUM%3D&amp;reserved=0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C47DF46-596A-478E-AE2A-FA33DCB5F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8" b="7479"/>
          <a:stretch/>
        </p:blipFill>
        <p:spPr>
          <a:xfrm>
            <a:off x="2264402" y="1"/>
            <a:ext cx="766319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F641B-FC86-4418-865A-498CB133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62" y="1198418"/>
            <a:ext cx="3787481" cy="4461163"/>
          </a:xfrm>
        </p:spPr>
        <p:txBody>
          <a:bodyPr>
            <a:normAutofit/>
          </a:bodyPr>
          <a:lstStyle/>
          <a:p>
            <a:br>
              <a:rPr lang="en-GB" dirty="0">
                <a:solidFill>
                  <a:srgbClr val="FFFFFF"/>
                </a:solidFill>
                <a:cs typeface="Calibri Light"/>
              </a:rPr>
            </a:br>
            <a:br>
              <a:rPr lang="en-GB" dirty="0">
                <a:cs typeface="Calibri Light"/>
              </a:rPr>
            </a:br>
            <a:endParaRPr lang="en-US" dirty="0"/>
          </a:p>
        </p:txBody>
      </p:sp>
      <p:sp>
        <p:nvSpPr>
          <p:cNvPr id="9" name="Google Shape;189;p10">
            <a:extLst>
              <a:ext uri="{FF2B5EF4-FFF2-40B4-BE49-F238E27FC236}">
                <a16:creationId xmlns:a16="http://schemas.microsoft.com/office/drawing/2014/main" id="{4A733291-DEAC-4AB1-9A81-E525EF802A19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60CC0-DD9C-41D0-ADA2-7AF5259BB576}"/>
              </a:ext>
            </a:extLst>
          </p:cNvPr>
          <p:cNvSpPr txBox="1"/>
          <p:nvPr/>
        </p:nvSpPr>
        <p:spPr>
          <a:xfrm>
            <a:off x="293384" y="1256279"/>
            <a:ext cx="35805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What’s YOUR job of the future?</a:t>
            </a:r>
          </a:p>
          <a:p>
            <a:endParaRPr lang="en-GB" sz="3500" b="1" dirty="0">
              <a:solidFill>
                <a:schemeClr val="bg1"/>
              </a:solidFill>
              <a:latin typeface="Calibri "/>
              <a:cs typeface="Kalam" panose="02000000000000000000" pitchFamily="2" charset="0"/>
            </a:endParaRPr>
          </a:p>
          <a:p>
            <a:r>
              <a:rPr lang="en-GB" sz="3500" b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A7211-BA8E-4E75-9E86-7F038155E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605" y="-1"/>
            <a:ext cx="3605752" cy="6858000"/>
          </a:xfrm>
          <a:prstGeom prst="rect">
            <a:avLst/>
          </a:prstGeom>
        </p:spPr>
      </p:pic>
      <p:pic>
        <p:nvPicPr>
          <p:cNvPr id="1026" name="Picture 2" descr="Future jobs: Jobs of the future - SEEK Career Advice">
            <a:extLst>
              <a:ext uri="{FF2B5EF4-FFF2-40B4-BE49-F238E27FC236}">
                <a16:creationId xmlns:a16="http://schemas.microsoft.com/office/drawing/2014/main" id="{E0AC9631-7167-4866-9F05-F93559246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8" y="3560909"/>
            <a:ext cx="4167483" cy="237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F5BD4CD-C637-448B-A491-12DA712158A5}"/>
              </a:ext>
            </a:extLst>
          </p:cNvPr>
          <p:cNvSpPr/>
          <p:nvPr/>
        </p:nvSpPr>
        <p:spPr>
          <a:xfrm>
            <a:off x="9277001" y="971011"/>
            <a:ext cx="2720313" cy="235462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could your Ikigai help you identify a future job?</a:t>
            </a:r>
          </a:p>
        </p:txBody>
      </p:sp>
    </p:spTree>
    <p:extLst>
      <p:ext uri="{BB962C8B-B14F-4D97-AF65-F5344CB8AC3E}">
        <p14:creationId xmlns:p14="http://schemas.microsoft.com/office/powerpoint/2010/main" val="213226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1BB6-3327-4BB7-AB68-AFC2467D6D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2A6DE-4AE9-493A-B2F9-2EF97CD791E2}"/>
              </a:ext>
            </a:extLst>
          </p:cNvPr>
          <p:cNvSpPr/>
          <p:nvPr/>
        </p:nvSpPr>
        <p:spPr>
          <a:xfrm>
            <a:off x="2861734" y="143364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79A64-0787-48DA-88DC-8BB5760C74EB}"/>
              </a:ext>
            </a:extLst>
          </p:cNvPr>
          <p:cNvSpPr txBox="1">
            <a:spLocks/>
          </p:cNvSpPr>
          <p:nvPr/>
        </p:nvSpPr>
        <p:spPr>
          <a:xfrm>
            <a:off x="2861734" y="713256"/>
            <a:ext cx="6468531" cy="42866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GCSE’S </a:t>
            </a:r>
          </a:p>
          <a:p>
            <a:r>
              <a:rPr lang="en-US" sz="8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FACTS</a:t>
            </a:r>
          </a:p>
          <a:p>
            <a:endParaRPr lang="en-US" sz="4700" kern="1200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93DC7B4-39A5-4AEE-9E63-488F85DFF8E0}"/>
              </a:ext>
            </a:extLst>
          </p:cNvPr>
          <p:cNvSpPr txBox="1">
            <a:spLocks/>
          </p:cNvSpPr>
          <p:nvPr/>
        </p:nvSpPr>
        <p:spPr>
          <a:xfrm>
            <a:off x="2861734" y="4309452"/>
            <a:ext cx="6468531" cy="13809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kern="1200" dirty="0">
                <a:solidFill>
                  <a:schemeClr val="tx1"/>
                </a:solidFill>
                <a:latin typeface="Calibri "/>
              </a:rPr>
              <a:t>Watch the video</a:t>
            </a:r>
          </a:p>
        </p:txBody>
      </p:sp>
    </p:spTree>
    <p:extLst>
      <p:ext uri="{BB962C8B-B14F-4D97-AF65-F5344CB8AC3E}">
        <p14:creationId xmlns:p14="http://schemas.microsoft.com/office/powerpoint/2010/main" val="182081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1891AD-7597-442E-A28D-7D4FDE181CF2}"/>
              </a:ext>
            </a:extLst>
          </p:cNvPr>
          <p:cNvSpPr/>
          <p:nvPr/>
        </p:nvSpPr>
        <p:spPr>
          <a:xfrm>
            <a:off x="880154" y="6238005"/>
            <a:ext cx="2939371" cy="530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58410A4-5951-4AB8-8138-4C6B5E0B8268}"/>
              </a:ext>
            </a:extLst>
          </p:cNvPr>
          <p:cNvSpPr txBox="1">
            <a:spLocks/>
          </p:cNvSpPr>
          <p:nvPr/>
        </p:nvSpPr>
        <p:spPr>
          <a:xfrm>
            <a:off x="880153" y="6173878"/>
            <a:ext cx="3358471" cy="5302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 CLICK HERE TO WATCH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D963B8-3E57-4D30-89E0-241366B9C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02" y="268270"/>
            <a:ext cx="11597840" cy="590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38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1BB6-3327-4BB7-AB68-AFC2467D6D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2A6DE-4AE9-493A-B2F9-2EF97CD791E2}"/>
              </a:ext>
            </a:extLst>
          </p:cNvPr>
          <p:cNvSpPr/>
          <p:nvPr/>
        </p:nvSpPr>
        <p:spPr>
          <a:xfrm>
            <a:off x="2934275" y="321715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79A64-0787-48DA-88DC-8BB5760C74EB}"/>
              </a:ext>
            </a:extLst>
          </p:cNvPr>
          <p:cNvSpPr txBox="1">
            <a:spLocks/>
          </p:cNvSpPr>
          <p:nvPr/>
        </p:nvSpPr>
        <p:spPr>
          <a:xfrm>
            <a:off x="3186306" y="2102406"/>
            <a:ext cx="5892540" cy="30106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1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YOUR LEARNING JOURNEY </a:t>
            </a:r>
          </a:p>
          <a:p>
            <a:endParaRPr lang="en-US" sz="47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US" sz="4100" kern="1200" dirty="0">
                <a:solidFill>
                  <a:schemeClr val="tx1"/>
                </a:solidFill>
                <a:latin typeface="Calibri "/>
              </a:rPr>
              <a:t>Your future pathway</a:t>
            </a:r>
          </a:p>
          <a:p>
            <a:r>
              <a:rPr lang="en-US" sz="4100" kern="1200" dirty="0">
                <a:solidFill>
                  <a:schemeClr val="tx1"/>
                </a:solidFill>
                <a:latin typeface="Calibri "/>
              </a:rPr>
              <a:t>Options discussion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2F732-D394-4139-B12F-733846BCCCBF}"/>
              </a:ext>
            </a:extLst>
          </p:cNvPr>
          <p:cNvSpPr/>
          <p:nvPr/>
        </p:nvSpPr>
        <p:spPr>
          <a:xfrm>
            <a:off x="8176251" y="5273951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D7B02A22-E01E-47BA-A610-09898FBB5F12}"/>
              </a:ext>
            </a:extLst>
          </p:cNvPr>
          <p:cNvSpPr/>
          <p:nvPr/>
        </p:nvSpPr>
        <p:spPr>
          <a:xfrm>
            <a:off x="8578897" y="3506321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22A386-0ED4-438E-882A-10EB791D6B3F}"/>
              </a:ext>
            </a:extLst>
          </p:cNvPr>
          <p:cNvSpPr txBox="1"/>
          <p:nvPr/>
        </p:nvSpPr>
        <p:spPr>
          <a:xfrm>
            <a:off x="8902412" y="3942415"/>
            <a:ext cx="2144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cs typeface="Calibri" panose="020F0502020204030204" pitchFamily="34" charset="0"/>
              </a:rPr>
              <a:t>What options do </a:t>
            </a:r>
            <a:br>
              <a:rPr lang="en-GB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cs typeface="Calibri" panose="020F0502020204030204" pitchFamily="34" charset="0"/>
              </a:rPr>
            </a:br>
            <a:r>
              <a:rPr lang="en-GB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cs typeface="Calibri" panose="020F0502020204030204" pitchFamily="34" charset="0"/>
              </a:rPr>
              <a:t>I have in the next few years?</a:t>
            </a:r>
            <a:endParaRPr lang="en-GB" sz="2000" b="1" i="1" dirty="0">
              <a:latin typeface="Calibri "/>
              <a:cs typeface="Calibri" panose="020F0502020204030204" pitchFamily="34" charset="0"/>
            </a:endParaRP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85C6EBE6-B80E-4369-8B01-3A84C27BEE3C}"/>
              </a:ext>
            </a:extLst>
          </p:cNvPr>
          <p:cNvSpPr/>
          <p:nvPr/>
        </p:nvSpPr>
        <p:spPr>
          <a:xfrm>
            <a:off x="8669651" y="3555981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819A0D7-4AAD-4CC8-82E5-080C5A780A46}"/>
              </a:ext>
            </a:extLst>
          </p:cNvPr>
          <p:cNvSpPr txBox="1">
            <a:spLocks/>
          </p:cNvSpPr>
          <p:nvPr/>
        </p:nvSpPr>
        <p:spPr>
          <a:xfrm>
            <a:off x="5078089" y="539328"/>
            <a:ext cx="5444947" cy="4846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b="1">
              <a:latin typeface="Ink Free" panose="03080402000500000000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3600" b="1" dirty="0">
              <a:latin typeface="Ink Free" panose="03080402000500000000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4598E7-ABBA-4D72-8041-B66C08E85F0F}"/>
              </a:ext>
            </a:extLst>
          </p:cNvPr>
          <p:cNvSpPr/>
          <p:nvPr/>
        </p:nvSpPr>
        <p:spPr>
          <a:xfrm>
            <a:off x="2350922" y="1849997"/>
            <a:ext cx="1500880" cy="14272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GCSE’S </a:t>
            </a:r>
          </a:p>
          <a:p>
            <a:pPr algn="ctr"/>
            <a:endParaRPr lang="en-GB" sz="1800" b="1" dirty="0">
              <a:solidFill>
                <a:srgbClr val="3E66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DDC523-04C1-4A55-8554-BEBFF6E17D30}"/>
              </a:ext>
            </a:extLst>
          </p:cNvPr>
          <p:cNvSpPr/>
          <p:nvPr/>
        </p:nvSpPr>
        <p:spPr>
          <a:xfrm>
            <a:off x="6875797" y="996405"/>
            <a:ext cx="2353654" cy="765840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UNIVERSITY OR COLLEGE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2F4D01-DABF-4C75-B194-9C6A0DE986C8}"/>
              </a:ext>
            </a:extLst>
          </p:cNvPr>
          <p:cNvSpPr/>
          <p:nvPr/>
        </p:nvSpPr>
        <p:spPr>
          <a:xfrm>
            <a:off x="6876645" y="2704015"/>
            <a:ext cx="2351418" cy="6654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Foundation Degree / Dip HE</a:t>
            </a:r>
          </a:p>
          <a:p>
            <a:pPr algn="ctr"/>
            <a:endParaRPr lang="en-GB" sz="20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031F32-DD44-494C-9227-2A2EC2E7A1CC}"/>
              </a:ext>
            </a:extLst>
          </p:cNvPr>
          <p:cNvSpPr/>
          <p:nvPr/>
        </p:nvSpPr>
        <p:spPr>
          <a:xfrm>
            <a:off x="6879325" y="6312838"/>
            <a:ext cx="2353654" cy="4065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Doctorate PHD</a:t>
            </a:r>
          </a:p>
          <a:p>
            <a:pPr algn="ctr"/>
            <a:endParaRPr lang="en-GB" sz="20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66EE9D-F7FA-4F17-8225-12C5E86E7BD4}"/>
              </a:ext>
            </a:extLst>
          </p:cNvPr>
          <p:cNvSpPr/>
          <p:nvPr/>
        </p:nvSpPr>
        <p:spPr>
          <a:xfrm>
            <a:off x="6879325" y="4662492"/>
            <a:ext cx="2353654" cy="7599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Bachelors Degree</a:t>
            </a:r>
          </a:p>
          <a:p>
            <a:pPr algn="ctr"/>
            <a:r>
              <a:rPr lang="en-GB" sz="1800" b="1" dirty="0"/>
              <a:t>BA / BSC</a:t>
            </a:r>
          </a:p>
          <a:p>
            <a:pPr algn="ctr"/>
            <a:endParaRPr lang="en-GB" sz="18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B97024-50C8-4D4D-884E-14E8356A5E13}"/>
              </a:ext>
            </a:extLst>
          </p:cNvPr>
          <p:cNvSpPr/>
          <p:nvPr/>
        </p:nvSpPr>
        <p:spPr>
          <a:xfrm>
            <a:off x="6879325" y="5487665"/>
            <a:ext cx="2353654" cy="7599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Masters Degree</a:t>
            </a:r>
          </a:p>
          <a:p>
            <a:pPr algn="ctr"/>
            <a:r>
              <a:rPr lang="en-GB" sz="1800" b="1" dirty="0"/>
              <a:t>MA</a:t>
            </a:r>
          </a:p>
          <a:p>
            <a:pPr algn="ctr"/>
            <a:endParaRPr lang="en-GB" sz="18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EA756A-1634-41BC-B486-8B6A8A4FD09D}"/>
              </a:ext>
            </a:extLst>
          </p:cNvPr>
          <p:cNvSpPr/>
          <p:nvPr/>
        </p:nvSpPr>
        <p:spPr>
          <a:xfrm>
            <a:off x="4102532" y="989036"/>
            <a:ext cx="2504368" cy="765840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SCHOOL OR </a:t>
            </a:r>
          </a:p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FE COLLEGE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C9C66E-4B45-4D4B-AF18-E9AF39A9FF6F}"/>
              </a:ext>
            </a:extLst>
          </p:cNvPr>
          <p:cNvSpPr/>
          <p:nvPr/>
        </p:nvSpPr>
        <p:spPr>
          <a:xfrm>
            <a:off x="2348480" y="989036"/>
            <a:ext cx="1503322" cy="765840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</a:p>
          <a:p>
            <a:pPr algn="ctr"/>
            <a:endParaRPr lang="en-GB" sz="20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00ED1C-9D37-4616-8879-E889FC3A7DEE}"/>
              </a:ext>
            </a:extLst>
          </p:cNvPr>
          <p:cNvSpPr/>
          <p:nvPr/>
        </p:nvSpPr>
        <p:spPr>
          <a:xfrm>
            <a:off x="570298" y="989036"/>
            <a:ext cx="1503322" cy="765840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</a:p>
          <a:p>
            <a:pPr algn="ctr"/>
            <a:endParaRPr lang="en-GB" sz="20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7F5972-B2FE-40C7-A9AA-1277263A1325}"/>
              </a:ext>
            </a:extLst>
          </p:cNvPr>
          <p:cNvSpPr/>
          <p:nvPr/>
        </p:nvSpPr>
        <p:spPr>
          <a:xfrm>
            <a:off x="6868923" y="1849997"/>
            <a:ext cx="2360527" cy="7888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HNC / Higher Apprenticeship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1D474F-B8E5-46DF-A98D-7C36AFBA3F87}"/>
              </a:ext>
            </a:extLst>
          </p:cNvPr>
          <p:cNvSpPr/>
          <p:nvPr/>
        </p:nvSpPr>
        <p:spPr>
          <a:xfrm>
            <a:off x="6879033" y="3434982"/>
            <a:ext cx="2349029" cy="6908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HND / Degree Apprenticeship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339D38-B4FC-4BDC-83FC-846BF383A55F}"/>
              </a:ext>
            </a:extLst>
          </p:cNvPr>
          <p:cNvSpPr/>
          <p:nvPr/>
        </p:nvSpPr>
        <p:spPr>
          <a:xfrm>
            <a:off x="4102532" y="2565968"/>
            <a:ext cx="2506469" cy="6842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Advanced Apprenticeship</a:t>
            </a:r>
          </a:p>
          <a:p>
            <a:pPr algn="ctr"/>
            <a:endParaRPr lang="en-GB" sz="2000" b="1" dirty="0"/>
          </a:p>
          <a:p>
            <a:pPr algn="ctr"/>
            <a:endParaRPr lang="en-GB" sz="20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EF67B1-91F1-47B3-AC3A-DDD7147CC36A}"/>
              </a:ext>
            </a:extLst>
          </p:cNvPr>
          <p:cNvSpPr/>
          <p:nvPr/>
        </p:nvSpPr>
        <p:spPr>
          <a:xfrm>
            <a:off x="4102532" y="5845431"/>
            <a:ext cx="2506469" cy="4819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T Levels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D78C695-A80C-4C10-8370-2A7CD09FD759}"/>
              </a:ext>
            </a:extLst>
          </p:cNvPr>
          <p:cNvSpPr/>
          <p:nvPr/>
        </p:nvSpPr>
        <p:spPr>
          <a:xfrm>
            <a:off x="4102532" y="4968206"/>
            <a:ext cx="2506469" cy="7325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BTEC Diploma </a:t>
            </a:r>
          </a:p>
          <a:p>
            <a:pPr algn="ctr"/>
            <a:r>
              <a:rPr lang="en-GB" sz="1800" b="1" dirty="0"/>
              <a:t>2yrs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F96BF0-FD04-4830-B582-A9ADA3FB9A2F}"/>
              </a:ext>
            </a:extLst>
          </p:cNvPr>
          <p:cNvSpPr/>
          <p:nvPr/>
        </p:nvSpPr>
        <p:spPr>
          <a:xfrm>
            <a:off x="4102532" y="4063583"/>
            <a:ext cx="2506469" cy="7599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BTEC Certificate</a:t>
            </a:r>
          </a:p>
          <a:p>
            <a:pPr algn="ctr"/>
            <a:r>
              <a:rPr lang="en-GB" sz="1800" b="1" dirty="0"/>
              <a:t>1 </a:t>
            </a:r>
            <a:r>
              <a:rPr lang="en-GB" sz="1800" b="1" dirty="0" err="1"/>
              <a:t>yr</a:t>
            </a:r>
            <a:endParaRPr lang="en-GB" sz="18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F65B6F5-19E1-4201-8B21-3F0659FAF553}"/>
              </a:ext>
            </a:extLst>
          </p:cNvPr>
          <p:cNvSpPr/>
          <p:nvPr/>
        </p:nvSpPr>
        <p:spPr>
          <a:xfrm>
            <a:off x="4102532" y="1857897"/>
            <a:ext cx="2506469" cy="5633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/>
              <a:t>A levels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92091D-A7F6-4B40-87DD-CEAFB0FC670B}"/>
              </a:ext>
            </a:extLst>
          </p:cNvPr>
          <p:cNvSpPr/>
          <p:nvPr/>
        </p:nvSpPr>
        <p:spPr>
          <a:xfrm>
            <a:off x="4102532" y="3394968"/>
            <a:ext cx="2483224" cy="523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NVQ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28796A-EE34-40F1-9293-A1A41ACD9009}"/>
              </a:ext>
            </a:extLst>
          </p:cNvPr>
          <p:cNvSpPr/>
          <p:nvPr/>
        </p:nvSpPr>
        <p:spPr>
          <a:xfrm>
            <a:off x="9498348" y="1849997"/>
            <a:ext cx="2353654" cy="665476"/>
          </a:xfrm>
          <a:prstGeom prst="rect">
            <a:avLst/>
          </a:prstGeom>
          <a:solidFill>
            <a:srgbClr val="283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Work and study</a:t>
            </a:r>
          </a:p>
          <a:p>
            <a:pPr algn="ctr"/>
            <a:r>
              <a:rPr lang="en-GB" sz="1800" b="1" dirty="0"/>
              <a:t>(on-going) </a:t>
            </a:r>
          </a:p>
          <a:p>
            <a:pPr algn="ctr"/>
            <a:endParaRPr lang="en-GB" sz="18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9B4651-5AE4-459E-B1DF-C2BD351C2DCB}"/>
              </a:ext>
            </a:extLst>
          </p:cNvPr>
          <p:cNvSpPr/>
          <p:nvPr/>
        </p:nvSpPr>
        <p:spPr>
          <a:xfrm>
            <a:off x="6879325" y="4189352"/>
            <a:ext cx="2353654" cy="4065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PGCE - Teaching</a:t>
            </a:r>
          </a:p>
          <a:p>
            <a:pPr algn="ctr"/>
            <a:endParaRPr lang="en-GB" sz="2000" b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72C8E5A-6055-4FA4-B72A-D919D47928D8}"/>
              </a:ext>
            </a:extLst>
          </p:cNvPr>
          <p:cNvSpPr/>
          <p:nvPr/>
        </p:nvSpPr>
        <p:spPr>
          <a:xfrm>
            <a:off x="9498348" y="2633651"/>
            <a:ext cx="2353654" cy="665476"/>
          </a:xfrm>
          <a:prstGeom prst="rect">
            <a:avLst/>
          </a:prstGeom>
          <a:solidFill>
            <a:srgbClr val="283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Work and training</a:t>
            </a:r>
          </a:p>
          <a:p>
            <a:pPr algn="ctr"/>
            <a:r>
              <a:rPr lang="en-GB" sz="1800" b="1" dirty="0"/>
              <a:t>(on-going) </a:t>
            </a:r>
          </a:p>
          <a:p>
            <a:pPr algn="ctr"/>
            <a:endParaRPr lang="en-GB" sz="18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28C11ED-FB7B-4A38-9DCF-4F03933276C4}"/>
              </a:ext>
            </a:extLst>
          </p:cNvPr>
          <p:cNvSpPr/>
          <p:nvPr/>
        </p:nvSpPr>
        <p:spPr>
          <a:xfrm>
            <a:off x="9498348" y="995242"/>
            <a:ext cx="2353654" cy="765840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2C98DAB5-796F-4066-9C09-D129BA843DD5}"/>
              </a:ext>
            </a:extLst>
          </p:cNvPr>
          <p:cNvSpPr/>
          <p:nvPr/>
        </p:nvSpPr>
        <p:spPr>
          <a:xfrm>
            <a:off x="678625" y="3080566"/>
            <a:ext cx="1239105" cy="151166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DCF700-366B-4A99-B468-CA747267B62B}"/>
              </a:ext>
            </a:extLst>
          </p:cNvPr>
          <p:cNvSpPr txBox="1"/>
          <p:nvPr/>
        </p:nvSpPr>
        <p:spPr>
          <a:xfrm>
            <a:off x="44942" y="4645072"/>
            <a:ext cx="2506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3E66B0"/>
                </a:solidFill>
                <a:latin typeface="Calibri "/>
                <a:cs typeface="Kalam" panose="02000000000000000000" pitchFamily="2" charset="0"/>
              </a:rPr>
              <a:t>YOU’RE </a:t>
            </a:r>
          </a:p>
          <a:p>
            <a:pPr algn="ctr"/>
            <a:r>
              <a:rPr lang="en-GB" sz="2400" b="1" dirty="0">
                <a:solidFill>
                  <a:srgbClr val="3E66B0"/>
                </a:solidFill>
                <a:latin typeface="Calibri "/>
                <a:cs typeface="Kalam" panose="02000000000000000000" pitchFamily="2" charset="0"/>
              </a:rPr>
              <a:t>HERE</a:t>
            </a:r>
          </a:p>
        </p:txBody>
      </p:sp>
      <p:sp>
        <p:nvSpPr>
          <p:cNvPr id="40" name="Google Shape;190;p10">
            <a:extLst>
              <a:ext uri="{FF2B5EF4-FFF2-40B4-BE49-F238E27FC236}">
                <a16:creationId xmlns:a16="http://schemas.microsoft.com/office/drawing/2014/main" id="{DF436E9B-A4B7-4F56-845C-E0C9E635D334}"/>
              </a:ext>
            </a:extLst>
          </p:cNvPr>
          <p:cNvSpPr txBox="1">
            <a:spLocks/>
          </p:cNvSpPr>
          <p:nvPr/>
        </p:nvSpPr>
        <p:spPr>
          <a:xfrm>
            <a:off x="2365342" y="498989"/>
            <a:ext cx="1469681" cy="3753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YEAR 10/11</a:t>
            </a: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AD373832-70E7-4FD9-AAE7-BD2DF18B1BCF}"/>
              </a:ext>
            </a:extLst>
          </p:cNvPr>
          <p:cNvSpPr/>
          <p:nvPr/>
        </p:nvSpPr>
        <p:spPr>
          <a:xfrm>
            <a:off x="198706" y="1546808"/>
            <a:ext cx="2255051" cy="1575896"/>
          </a:xfrm>
          <a:prstGeom prst="irregularSeal1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5F24C6-B101-43BE-8317-4E9D5453A4B2}"/>
              </a:ext>
            </a:extLst>
          </p:cNvPr>
          <p:cNvSpPr/>
          <p:nvPr/>
        </p:nvSpPr>
        <p:spPr>
          <a:xfrm>
            <a:off x="574136" y="1856501"/>
            <a:ext cx="1478660" cy="9477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9</a:t>
            </a:r>
          </a:p>
          <a:p>
            <a:pPr algn="ctr"/>
            <a:r>
              <a:rPr lang="en-GB" sz="2500" b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(Options)</a:t>
            </a:r>
          </a:p>
        </p:txBody>
      </p:sp>
      <p:sp>
        <p:nvSpPr>
          <p:cNvPr id="42" name="Google Shape;190;p10">
            <a:extLst>
              <a:ext uri="{FF2B5EF4-FFF2-40B4-BE49-F238E27FC236}">
                <a16:creationId xmlns:a16="http://schemas.microsoft.com/office/drawing/2014/main" id="{82472329-C020-4194-ACCD-0C770B0F21CD}"/>
              </a:ext>
            </a:extLst>
          </p:cNvPr>
          <p:cNvSpPr txBox="1">
            <a:spLocks/>
          </p:cNvSpPr>
          <p:nvPr/>
        </p:nvSpPr>
        <p:spPr>
          <a:xfrm>
            <a:off x="2365342" y="141452"/>
            <a:ext cx="1469681" cy="37533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LEVEL 1/2</a:t>
            </a:r>
          </a:p>
        </p:txBody>
      </p:sp>
      <p:sp>
        <p:nvSpPr>
          <p:cNvPr id="44" name="Google Shape;190;p10">
            <a:extLst>
              <a:ext uri="{FF2B5EF4-FFF2-40B4-BE49-F238E27FC236}">
                <a16:creationId xmlns:a16="http://schemas.microsoft.com/office/drawing/2014/main" id="{4A80035C-41BF-47CF-84FE-6EE3806A46FB}"/>
              </a:ext>
            </a:extLst>
          </p:cNvPr>
          <p:cNvSpPr txBox="1">
            <a:spLocks/>
          </p:cNvSpPr>
          <p:nvPr/>
        </p:nvSpPr>
        <p:spPr>
          <a:xfrm>
            <a:off x="4102532" y="498807"/>
            <a:ext cx="2504368" cy="3950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YEAR 12/13</a:t>
            </a:r>
          </a:p>
        </p:txBody>
      </p:sp>
      <p:sp>
        <p:nvSpPr>
          <p:cNvPr id="45" name="Google Shape;190;p10">
            <a:extLst>
              <a:ext uri="{FF2B5EF4-FFF2-40B4-BE49-F238E27FC236}">
                <a16:creationId xmlns:a16="http://schemas.microsoft.com/office/drawing/2014/main" id="{A07C5FD5-A4F2-49D5-92A9-65BCFACCBE79}"/>
              </a:ext>
            </a:extLst>
          </p:cNvPr>
          <p:cNvSpPr txBox="1">
            <a:spLocks/>
          </p:cNvSpPr>
          <p:nvPr/>
        </p:nvSpPr>
        <p:spPr>
          <a:xfrm>
            <a:off x="4102532" y="139954"/>
            <a:ext cx="2504368" cy="37833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LEVEL 3</a:t>
            </a:r>
          </a:p>
        </p:txBody>
      </p:sp>
      <p:sp>
        <p:nvSpPr>
          <p:cNvPr id="46" name="Google Shape;190;p10">
            <a:extLst>
              <a:ext uri="{FF2B5EF4-FFF2-40B4-BE49-F238E27FC236}">
                <a16:creationId xmlns:a16="http://schemas.microsoft.com/office/drawing/2014/main" id="{C4B1C346-425A-4FF6-AE93-738C5B6EB820}"/>
              </a:ext>
            </a:extLst>
          </p:cNvPr>
          <p:cNvSpPr txBox="1">
            <a:spLocks/>
          </p:cNvSpPr>
          <p:nvPr/>
        </p:nvSpPr>
        <p:spPr>
          <a:xfrm>
            <a:off x="6874409" y="498806"/>
            <a:ext cx="2353654" cy="38637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HIGHER EDUCATION</a:t>
            </a:r>
          </a:p>
        </p:txBody>
      </p:sp>
      <p:sp>
        <p:nvSpPr>
          <p:cNvPr id="47" name="Google Shape;190;p10">
            <a:extLst>
              <a:ext uri="{FF2B5EF4-FFF2-40B4-BE49-F238E27FC236}">
                <a16:creationId xmlns:a16="http://schemas.microsoft.com/office/drawing/2014/main" id="{0EF41CD6-3C59-4F74-9346-5F582EF75479}"/>
              </a:ext>
            </a:extLst>
          </p:cNvPr>
          <p:cNvSpPr txBox="1">
            <a:spLocks/>
          </p:cNvSpPr>
          <p:nvPr/>
        </p:nvSpPr>
        <p:spPr>
          <a:xfrm>
            <a:off x="6875797" y="149906"/>
            <a:ext cx="2352266" cy="36688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LEVELS 4/5/6/7/8</a:t>
            </a:r>
          </a:p>
        </p:txBody>
      </p:sp>
      <p:sp>
        <p:nvSpPr>
          <p:cNvPr id="50" name="Google Shape;190;p10">
            <a:extLst>
              <a:ext uri="{FF2B5EF4-FFF2-40B4-BE49-F238E27FC236}">
                <a16:creationId xmlns:a16="http://schemas.microsoft.com/office/drawing/2014/main" id="{144D0960-BA34-46B7-9975-8646B9BB4AA9}"/>
              </a:ext>
            </a:extLst>
          </p:cNvPr>
          <p:cNvSpPr txBox="1">
            <a:spLocks/>
          </p:cNvSpPr>
          <p:nvPr/>
        </p:nvSpPr>
        <p:spPr>
          <a:xfrm>
            <a:off x="574337" y="516789"/>
            <a:ext cx="1499283" cy="3575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YEAR 9</a:t>
            </a:r>
          </a:p>
        </p:txBody>
      </p:sp>
      <p:sp>
        <p:nvSpPr>
          <p:cNvPr id="52" name="Google Shape;190;p10">
            <a:extLst>
              <a:ext uri="{FF2B5EF4-FFF2-40B4-BE49-F238E27FC236}">
                <a16:creationId xmlns:a16="http://schemas.microsoft.com/office/drawing/2014/main" id="{3B3925C4-E1EA-4116-84F6-F105DE493E3C}"/>
              </a:ext>
            </a:extLst>
          </p:cNvPr>
          <p:cNvSpPr txBox="1">
            <a:spLocks/>
          </p:cNvSpPr>
          <p:nvPr/>
        </p:nvSpPr>
        <p:spPr>
          <a:xfrm>
            <a:off x="9478719" y="139955"/>
            <a:ext cx="2353654" cy="71407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THE REST OF </a:t>
            </a:r>
          </a:p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YOUR LIFE</a:t>
            </a:r>
          </a:p>
        </p:txBody>
      </p:sp>
    </p:spTree>
    <p:extLst>
      <p:ext uri="{BB962C8B-B14F-4D97-AF65-F5344CB8AC3E}">
        <p14:creationId xmlns:p14="http://schemas.microsoft.com/office/powerpoint/2010/main" val="1008057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9;p10">
            <a:extLst>
              <a:ext uri="{FF2B5EF4-FFF2-40B4-BE49-F238E27FC236}">
                <a16:creationId xmlns:a16="http://schemas.microsoft.com/office/drawing/2014/main" id="{3C12337B-B8DF-4372-B2B7-E8FA80ECEA70}"/>
              </a:ext>
            </a:extLst>
          </p:cNvPr>
          <p:cNvSpPr/>
          <p:nvPr/>
        </p:nvSpPr>
        <p:spPr>
          <a:xfrm>
            <a:off x="-8092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F9F0C9-8651-4262-8DA7-FCB7C2DBDBAA}"/>
              </a:ext>
            </a:extLst>
          </p:cNvPr>
          <p:cNvSpPr txBox="1"/>
          <p:nvPr/>
        </p:nvSpPr>
        <p:spPr>
          <a:xfrm>
            <a:off x="385207" y="1737547"/>
            <a:ext cx="3389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Kalam" panose="02000000000000000000" pitchFamily="2" charset="0"/>
              </a:rPr>
              <a:t>Your onward learner journey: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55B39-C1FB-41D5-AA0E-C6DA5603B3B8}"/>
              </a:ext>
            </a:extLst>
          </p:cNvPr>
          <p:cNvSpPr txBox="1"/>
          <p:nvPr/>
        </p:nvSpPr>
        <p:spPr>
          <a:xfrm>
            <a:off x="4757707" y="1129688"/>
            <a:ext cx="704908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You may decide to study </a:t>
            </a:r>
            <a:r>
              <a:rPr lang="en-GB" sz="2500" b="1" i="1" dirty="0">
                <a:solidFill>
                  <a:srgbClr val="FF9933"/>
                </a:solidFill>
                <a:latin typeface="Calibri "/>
                <a:cs typeface="Kalam" panose="02000000000000000000" pitchFamily="2" charset="0"/>
              </a:rPr>
              <a:t>A Levels </a:t>
            </a:r>
            <a:r>
              <a:rPr lang="en-GB" sz="25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after you’ve finished your GCSE’s. Or you might go on to college and take a </a:t>
            </a:r>
            <a:r>
              <a:rPr lang="en-GB" sz="2500" b="1" i="1" dirty="0">
                <a:solidFill>
                  <a:srgbClr val="FF9933"/>
                </a:solidFill>
                <a:latin typeface="Calibri "/>
                <a:cs typeface="Kalam" panose="02000000000000000000" pitchFamily="2" charset="0"/>
              </a:rPr>
              <a:t>BTEC, T level, Apprenticeship </a:t>
            </a:r>
            <a:r>
              <a:rPr lang="en-GB" sz="25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or other qualifications that are right for you. </a:t>
            </a:r>
          </a:p>
          <a:p>
            <a:endParaRPr lang="en-GB" sz="2500" b="1" i="1" dirty="0">
              <a:solidFill>
                <a:schemeClr val="accent1"/>
              </a:solidFill>
              <a:latin typeface="Calibri "/>
              <a:cs typeface="Kalam" panose="02000000000000000000" pitchFamily="2" charset="0"/>
            </a:endParaRPr>
          </a:p>
          <a:p>
            <a:r>
              <a:rPr lang="en-GB" sz="25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You may decide to progress to </a:t>
            </a:r>
            <a:r>
              <a:rPr lang="en-GB" sz="2500" b="1" i="1" dirty="0">
                <a:solidFill>
                  <a:srgbClr val="FF9933"/>
                </a:solidFill>
                <a:latin typeface="Calibri "/>
                <a:cs typeface="Kalam" panose="02000000000000000000" pitchFamily="2" charset="0"/>
              </a:rPr>
              <a:t>Higher Education.</a:t>
            </a:r>
            <a:r>
              <a:rPr lang="en-GB" sz="25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 This is your degree level learning </a:t>
            </a:r>
            <a:r>
              <a:rPr lang="en-GB" sz="2500" b="1" i="1" dirty="0">
                <a:solidFill>
                  <a:srgbClr val="FF9933"/>
                </a:solidFill>
                <a:latin typeface="Calibri "/>
                <a:cs typeface="Kalam" panose="02000000000000000000" pitchFamily="2" charset="0"/>
              </a:rPr>
              <a:t>after</a:t>
            </a:r>
            <a:r>
              <a:rPr lang="en-GB" sz="25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 you leave school or college, aged 18.</a:t>
            </a:r>
          </a:p>
          <a:p>
            <a:endParaRPr lang="en-GB" sz="2500" b="1" i="1" dirty="0">
              <a:solidFill>
                <a:schemeClr val="accent1"/>
              </a:solidFill>
              <a:latin typeface="Calibri "/>
              <a:cs typeface="Kalam" panose="02000000000000000000" pitchFamily="2" charset="0"/>
            </a:endParaRPr>
          </a:p>
          <a:p>
            <a:r>
              <a:rPr lang="en-GB" sz="25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You can study at a </a:t>
            </a:r>
            <a:r>
              <a:rPr lang="en-GB" sz="2500" b="1" i="1" dirty="0">
                <a:solidFill>
                  <a:srgbClr val="FF9933"/>
                </a:solidFill>
                <a:latin typeface="Calibri "/>
                <a:cs typeface="Kalam" panose="02000000000000000000" pitchFamily="2" charset="0"/>
              </a:rPr>
              <a:t>university</a:t>
            </a:r>
            <a:r>
              <a:rPr lang="en-GB" sz="25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 or college or do an </a:t>
            </a:r>
            <a:r>
              <a:rPr lang="en-GB" sz="2500" b="1" i="1" dirty="0">
                <a:solidFill>
                  <a:srgbClr val="FF9933"/>
                </a:solidFill>
                <a:latin typeface="Calibri "/>
                <a:cs typeface="Kalam" panose="02000000000000000000" pitchFamily="2" charset="0"/>
              </a:rPr>
              <a:t>apprenticeship</a:t>
            </a:r>
            <a:r>
              <a:rPr lang="en-GB" sz="25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 where you work (and study).</a:t>
            </a:r>
          </a:p>
          <a:p>
            <a:endParaRPr lang="en-GB" sz="2500" b="1" i="1" dirty="0">
              <a:solidFill>
                <a:schemeClr val="accent1"/>
              </a:solidFill>
              <a:latin typeface="Calibri "/>
              <a:cs typeface="Kalam" panose="02000000000000000000" pitchFamily="2" charset="0"/>
            </a:endParaRPr>
          </a:p>
          <a:p>
            <a:endParaRPr lang="en-GB" sz="2500" b="1" i="1" dirty="0">
              <a:solidFill>
                <a:schemeClr val="accent1"/>
              </a:solidFill>
              <a:latin typeface="Calibri "/>
              <a:cs typeface="Kalam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1D38C1-ACB0-4B34-909F-602ED5F41F75}"/>
              </a:ext>
            </a:extLst>
          </p:cNvPr>
          <p:cNvSpPr/>
          <p:nvPr/>
        </p:nvSpPr>
        <p:spPr>
          <a:xfrm>
            <a:off x="385207" y="3799631"/>
            <a:ext cx="3842618" cy="2596618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worry, all schools and colleges have experienced Careers Advisors who can help with your choices.</a:t>
            </a:r>
          </a:p>
        </p:txBody>
      </p:sp>
    </p:spTree>
    <p:extLst>
      <p:ext uri="{BB962C8B-B14F-4D97-AF65-F5344CB8AC3E}">
        <p14:creationId xmlns:p14="http://schemas.microsoft.com/office/powerpoint/2010/main" val="272723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1BB6-3327-4BB7-AB68-AFC2467D6D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2A6DE-4AE9-493A-B2F9-2EF97CD791E2}"/>
              </a:ext>
            </a:extLst>
          </p:cNvPr>
          <p:cNvSpPr/>
          <p:nvPr/>
        </p:nvSpPr>
        <p:spPr>
          <a:xfrm>
            <a:off x="2861734" y="143364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79A64-0787-48DA-88DC-8BB5760C74EB}"/>
              </a:ext>
            </a:extLst>
          </p:cNvPr>
          <p:cNvSpPr txBox="1">
            <a:spLocks/>
          </p:cNvSpPr>
          <p:nvPr/>
        </p:nvSpPr>
        <p:spPr>
          <a:xfrm>
            <a:off x="3148206" y="1755499"/>
            <a:ext cx="5892540" cy="30106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POSSIBLE JOBS </a:t>
            </a:r>
            <a:br>
              <a:rPr lang="en-US" sz="4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4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AND SKILLS</a:t>
            </a:r>
          </a:p>
          <a:p>
            <a:endParaRPr lang="en-US" sz="47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US" sz="4100" kern="1200" dirty="0">
                <a:solidFill>
                  <a:schemeClr val="tx1"/>
                </a:solidFill>
                <a:latin typeface="Calibri "/>
              </a:rPr>
              <a:t>Thinking ahead</a:t>
            </a:r>
          </a:p>
          <a:p>
            <a:r>
              <a:rPr lang="en-US" sz="4100" kern="1200" dirty="0">
                <a:solidFill>
                  <a:schemeClr val="tx1"/>
                </a:solidFill>
                <a:latin typeface="Calibri "/>
              </a:rPr>
              <a:t>Jobs quiz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7B1648B-EDD3-4511-AC4E-CA936B2388F3}"/>
              </a:ext>
            </a:extLst>
          </p:cNvPr>
          <p:cNvSpPr/>
          <p:nvPr/>
        </p:nvSpPr>
        <p:spPr>
          <a:xfrm>
            <a:off x="7686038" y="3713912"/>
            <a:ext cx="4245102" cy="255671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3F971-6BBD-4AAB-8F8C-88F51FEF7AC6}"/>
              </a:ext>
            </a:extLst>
          </p:cNvPr>
          <p:cNvSpPr txBox="1"/>
          <p:nvPr/>
        </p:nvSpPr>
        <p:spPr>
          <a:xfrm>
            <a:off x="7903736" y="4243201"/>
            <a:ext cx="38097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>
                <a:solidFill>
                  <a:srgbClr val="3E66B0"/>
                </a:solidFill>
                <a:latin typeface="Calibri "/>
                <a:cs typeface="Calibri" panose="020F0502020204030204" pitchFamily="34" charset="0"/>
              </a:rPr>
              <a:t>Do you think YOU would be good at any of these jobs? </a:t>
            </a:r>
          </a:p>
          <a:p>
            <a:pPr algn="ctr"/>
            <a:r>
              <a:rPr lang="en-GB" sz="2000" b="1" i="1" dirty="0">
                <a:solidFill>
                  <a:srgbClr val="FF9933"/>
                </a:solidFill>
                <a:latin typeface="Calibri "/>
                <a:cs typeface="Calibri" panose="020F0502020204030204" pitchFamily="34" charset="0"/>
              </a:rPr>
              <a:t>Why?</a:t>
            </a:r>
            <a:endParaRPr lang="en-GB" sz="2000" b="1" i="1" dirty="0">
              <a:solidFill>
                <a:srgbClr val="3E66B0"/>
              </a:solidFill>
              <a:latin typeface="Calibri "/>
              <a:cs typeface="Calibri" panose="020F0502020204030204" pitchFamily="34" charset="0"/>
            </a:endParaRPr>
          </a:p>
          <a:p>
            <a:pPr algn="ctr"/>
            <a:r>
              <a:rPr lang="en-GB" sz="2000" b="1" i="1" dirty="0">
                <a:solidFill>
                  <a:srgbClr val="3E66B0"/>
                </a:solidFill>
                <a:latin typeface="Calibri "/>
                <a:cs typeface="Calibri" panose="020F0502020204030204" pitchFamily="34" charset="0"/>
              </a:rPr>
              <a:t>What GCSE’S would be useful for these jobs? </a:t>
            </a:r>
          </a:p>
          <a:p>
            <a:pPr algn="ctr"/>
            <a:r>
              <a:rPr lang="en-GB" sz="2000" b="1" i="1" dirty="0">
                <a:solidFill>
                  <a:srgbClr val="FF9933"/>
                </a:solidFill>
                <a:latin typeface="Calibri "/>
                <a:cs typeface="Calibri" panose="020F0502020204030204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12188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37145A-51AA-4052-9B46-7FB847D2D62E}"/>
              </a:ext>
            </a:extLst>
          </p:cNvPr>
          <p:cNvSpPr/>
          <p:nvPr/>
        </p:nvSpPr>
        <p:spPr>
          <a:xfrm>
            <a:off x="4642576" y="568169"/>
            <a:ext cx="3204839" cy="2578893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  <a:p>
            <a:pPr algn="ctr"/>
            <a:endParaRPr lang="en-GB" sz="3600" dirty="0"/>
          </a:p>
          <a:p>
            <a:pPr algn="ctr"/>
            <a:endParaRPr lang="en-GB" sz="3600" dirty="0"/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I’m a trained climber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07985E-E3AC-43C1-90F9-69038EACBDEE}"/>
              </a:ext>
            </a:extLst>
          </p:cNvPr>
          <p:cNvSpPr/>
          <p:nvPr/>
        </p:nvSpPr>
        <p:spPr>
          <a:xfrm>
            <a:off x="8472820" y="568170"/>
            <a:ext cx="3204839" cy="2578893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I have to be </a:t>
            </a:r>
            <a:b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health and safety aware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225AE9-B808-494D-972E-D7C180210266}"/>
              </a:ext>
            </a:extLst>
          </p:cNvPr>
          <p:cNvSpPr/>
          <p:nvPr/>
        </p:nvSpPr>
        <p:spPr>
          <a:xfrm>
            <a:off x="4640428" y="3562089"/>
            <a:ext cx="3204839" cy="2595300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I work in a </a:t>
            </a:r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small team</a:t>
            </a: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EF08BE-AAC8-4ED1-80A6-223C89CACB80}"/>
              </a:ext>
            </a:extLst>
          </p:cNvPr>
          <p:cNvSpPr/>
          <p:nvPr/>
        </p:nvSpPr>
        <p:spPr>
          <a:xfrm>
            <a:off x="8514004" y="3562089"/>
            <a:ext cx="3204839" cy="2578893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I work outside in </a:t>
            </a:r>
            <a:b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all weathers</a:t>
            </a: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39DA03CA-8030-48C7-93B3-CD4D0D550942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89242B-412A-49E1-A2A6-D780FB620F66}"/>
              </a:ext>
            </a:extLst>
          </p:cNvPr>
          <p:cNvSpPr txBox="1"/>
          <p:nvPr/>
        </p:nvSpPr>
        <p:spPr>
          <a:xfrm>
            <a:off x="380740" y="3193717"/>
            <a:ext cx="34057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GUESS MY JOB?</a:t>
            </a:r>
          </a:p>
        </p:txBody>
      </p:sp>
      <p:pic>
        <p:nvPicPr>
          <p:cNvPr id="1034" name="Picture 10" descr="58% of workers unaware of basic health and safety rules | StaySafe">
            <a:extLst>
              <a:ext uri="{FF2B5EF4-FFF2-40B4-BE49-F238E27FC236}">
                <a16:creationId xmlns:a16="http://schemas.microsoft.com/office/drawing/2014/main" id="{364D860A-DA1A-4D75-BF61-AF7A13616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7" y="3924299"/>
            <a:ext cx="2396798" cy="154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D4F043E-5D78-49D6-A4CE-606A6EABB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7" y="1252214"/>
            <a:ext cx="2454022" cy="176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6476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boricultural Association - Find a Professional">
            <a:extLst>
              <a:ext uri="{FF2B5EF4-FFF2-40B4-BE49-F238E27FC236}">
                <a16:creationId xmlns:a16="http://schemas.microsoft.com/office/drawing/2014/main" id="{3AF0DD02-8625-468C-9936-B9515F0B9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6" b="872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7E68029-1CC7-439E-A827-A0397CAF4FB8}"/>
              </a:ext>
            </a:extLst>
          </p:cNvPr>
          <p:cNvSpPr/>
          <p:nvPr/>
        </p:nvSpPr>
        <p:spPr>
          <a:xfrm>
            <a:off x="8753475" y="4562474"/>
            <a:ext cx="3281939" cy="1992131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TREE SURGEON</a:t>
            </a:r>
          </a:p>
        </p:txBody>
      </p:sp>
    </p:spTree>
    <p:extLst>
      <p:ext uri="{BB962C8B-B14F-4D97-AF65-F5344CB8AC3E}">
        <p14:creationId xmlns:p14="http://schemas.microsoft.com/office/powerpoint/2010/main" val="35946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37145A-51AA-4052-9B46-7FB847D2D62E}"/>
              </a:ext>
            </a:extLst>
          </p:cNvPr>
          <p:cNvSpPr/>
          <p:nvPr/>
        </p:nvSpPr>
        <p:spPr>
          <a:xfrm>
            <a:off x="4642576" y="568169"/>
            <a:ext cx="3204839" cy="2578893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  <a:p>
            <a:pPr algn="ctr"/>
            <a:endParaRPr lang="en-GB" sz="3600" dirty="0"/>
          </a:p>
          <a:p>
            <a:pPr algn="ctr"/>
            <a:endParaRPr lang="en-GB" sz="3600" dirty="0"/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I need a degree </a:t>
            </a:r>
            <a:b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for this job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07985E-E3AC-43C1-90F9-69038EACBDEE}"/>
              </a:ext>
            </a:extLst>
          </p:cNvPr>
          <p:cNvSpPr/>
          <p:nvPr/>
        </p:nvSpPr>
        <p:spPr>
          <a:xfrm>
            <a:off x="8472820" y="568170"/>
            <a:ext cx="3204839" cy="2578893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I need to take accurate notes </a:t>
            </a:r>
            <a:b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and records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225AE9-B808-494D-972E-D7C180210266}"/>
              </a:ext>
            </a:extLst>
          </p:cNvPr>
          <p:cNvSpPr/>
          <p:nvPr/>
        </p:nvSpPr>
        <p:spPr>
          <a:xfrm>
            <a:off x="4640428" y="3562089"/>
            <a:ext cx="3204839" cy="2595300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I work with </a:t>
            </a:r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EF08BE-AAC8-4ED1-80A6-223C89CACB80}"/>
              </a:ext>
            </a:extLst>
          </p:cNvPr>
          <p:cNvSpPr/>
          <p:nvPr/>
        </p:nvSpPr>
        <p:spPr>
          <a:xfrm>
            <a:off x="8472819" y="3578496"/>
            <a:ext cx="3204839" cy="2578893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I work in a busy and noisy environment</a:t>
            </a: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39DA03CA-8030-48C7-93B3-CD4D0D550942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89242B-412A-49E1-A2A6-D780FB620F66}"/>
              </a:ext>
            </a:extLst>
          </p:cNvPr>
          <p:cNvSpPr txBox="1"/>
          <p:nvPr/>
        </p:nvSpPr>
        <p:spPr>
          <a:xfrm>
            <a:off x="380740" y="3193717"/>
            <a:ext cx="34057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GUESS MY JOB?</a:t>
            </a:r>
          </a:p>
        </p:txBody>
      </p:sp>
      <p:pic>
        <p:nvPicPr>
          <p:cNvPr id="10" name="Picture 2" descr="How to Become a Medical Sales Rep (Even If You Have No Experience)">
            <a:extLst>
              <a:ext uri="{FF2B5EF4-FFF2-40B4-BE49-F238E27FC236}">
                <a16:creationId xmlns:a16="http://schemas.microsoft.com/office/drawing/2014/main" id="{329280DD-E27A-4682-9E97-0ACF83FF9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1" y="4000461"/>
            <a:ext cx="2419314" cy="171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ctive Listening in Healthcare | Ausmed">
            <a:extLst>
              <a:ext uri="{FF2B5EF4-FFF2-40B4-BE49-F238E27FC236}">
                <a16:creationId xmlns:a16="http://schemas.microsoft.com/office/drawing/2014/main" id="{C32AD092-E557-4DB6-B650-59C149234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1" y="1323975"/>
            <a:ext cx="2363093" cy="153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042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C47DF46-596A-478E-AE2A-FA33DCB5F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8" b="7479"/>
          <a:stretch/>
        </p:blipFill>
        <p:spPr>
          <a:xfrm>
            <a:off x="336331" y="521830"/>
            <a:ext cx="6281336" cy="562133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BBA459F-2983-4C34-8656-6AFFE146681B}"/>
              </a:ext>
            </a:extLst>
          </p:cNvPr>
          <p:cNvSpPr txBox="1">
            <a:spLocks/>
          </p:cNvSpPr>
          <p:nvPr/>
        </p:nvSpPr>
        <p:spPr>
          <a:xfrm>
            <a:off x="6441479" y="3918903"/>
            <a:ext cx="5517931" cy="19778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9</a:t>
            </a:r>
          </a:p>
          <a:p>
            <a:pPr algn="l"/>
            <a:endParaRPr lang="en-US" sz="33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/>
            <a:r>
              <a:rPr lang="en-US" sz="43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GCSE CHOICES</a:t>
            </a:r>
          </a:p>
          <a:p>
            <a:pPr algn="l"/>
            <a:r>
              <a:rPr lang="en-US" sz="40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Imagine Your Future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21D67-E437-40D2-B1C2-04B39796D123}"/>
              </a:ext>
            </a:extLst>
          </p:cNvPr>
          <p:cNvSpPr/>
          <p:nvPr/>
        </p:nvSpPr>
        <p:spPr>
          <a:xfrm>
            <a:off x="5830474" y="956442"/>
            <a:ext cx="45719" cy="4803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B2F71D5-4DFD-442B-8A5D-254E60CAC2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7" r="75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D703550-E0BC-4551-8033-0817485DA840}"/>
              </a:ext>
            </a:extLst>
          </p:cNvPr>
          <p:cNvSpPr/>
          <p:nvPr/>
        </p:nvSpPr>
        <p:spPr>
          <a:xfrm>
            <a:off x="8753475" y="4562474"/>
            <a:ext cx="3281939" cy="1992131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MIDWIFE</a:t>
            </a:r>
          </a:p>
        </p:txBody>
      </p:sp>
    </p:spTree>
    <p:extLst>
      <p:ext uri="{BB962C8B-B14F-4D97-AF65-F5344CB8AC3E}">
        <p14:creationId xmlns:p14="http://schemas.microsoft.com/office/powerpoint/2010/main" val="394412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37145A-51AA-4052-9B46-7FB847D2D62E}"/>
              </a:ext>
            </a:extLst>
          </p:cNvPr>
          <p:cNvSpPr/>
          <p:nvPr/>
        </p:nvSpPr>
        <p:spPr>
          <a:xfrm>
            <a:off x="4642576" y="568169"/>
            <a:ext cx="3204839" cy="2578893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  <a:p>
            <a:pPr algn="ctr"/>
            <a:endParaRPr lang="en-GB" sz="3600" dirty="0"/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I work mainly on my own at home/office</a:t>
            </a:r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07985E-E3AC-43C1-90F9-69038EACBDEE}"/>
              </a:ext>
            </a:extLst>
          </p:cNvPr>
          <p:cNvSpPr/>
          <p:nvPr/>
        </p:nvSpPr>
        <p:spPr>
          <a:xfrm>
            <a:off x="8472820" y="568170"/>
            <a:ext cx="3204839" cy="2578893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I’m creative</a:t>
            </a:r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225AE9-B808-494D-972E-D7C180210266}"/>
              </a:ext>
            </a:extLst>
          </p:cNvPr>
          <p:cNvSpPr/>
          <p:nvPr/>
        </p:nvSpPr>
        <p:spPr>
          <a:xfrm>
            <a:off x="4640428" y="3562089"/>
            <a:ext cx="3204839" cy="2595300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I have excellent </a:t>
            </a:r>
            <a:b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IT skills</a:t>
            </a: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EF08BE-AAC8-4ED1-80A6-223C89CACB80}"/>
              </a:ext>
            </a:extLst>
          </p:cNvPr>
          <p:cNvSpPr/>
          <p:nvPr/>
        </p:nvSpPr>
        <p:spPr>
          <a:xfrm>
            <a:off x="8472819" y="3578496"/>
            <a:ext cx="3204839" cy="2578893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I bring characters to life</a:t>
            </a: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39DA03CA-8030-48C7-93B3-CD4D0D550942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89242B-412A-49E1-A2A6-D780FB620F66}"/>
              </a:ext>
            </a:extLst>
          </p:cNvPr>
          <p:cNvSpPr txBox="1"/>
          <p:nvPr/>
        </p:nvSpPr>
        <p:spPr>
          <a:xfrm>
            <a:off x="380740" y="3193717"/>
            <a:ext cx="34057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GUESS MY JOB?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2781E626-BFE9-4F22-800A-85A3EC87F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1" y="3971925"/>
            <a:ext cx="2327223" cy="144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13252A0F-7E60-40EA-AF0B-10F404FA1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1" y="1438181"/>
            <a:ext cx="2271066" cy="163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1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imator – WeUseMath.org">
            <a:extLst>
              <a:ext uri="{FF2B5EF4-FFF2-40B4-BE49-F238E27FC236}">
                <a16:creationId xmlns:a16="http://schemas.microsoft.com/office/drawing/2014/main" id="{1544D307-335C-42B7-AC6F-2084677610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r="-1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52BB6C5-526B-4FA0-9568-6F6243896D27}"/>
              </a:ext>
            </a:extLst>
          </p:cNvPr>
          <p:cNvSpPr/>
          <p:nvPr/>
        </p:nvSpPr>
        <p:spPr>
          <a:xfrm>
            <a:off x="8277225" y="5105400"/>
            <a:ext cx="3758189" cy="1449205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ANIMATOR</a:t>
            </a:r>
          </a:p>
        </p:txBody>
      </p:sp>
    </p:spTree>
    <p:extLst>
      <p:ext uri="{BB962C8B-B14F-4D97-AF65-F5344CB8AC3E}">
        <p14:creationId xmlns:p14="http://schemas.microsoft.com/office/powerpoint/2010/main" val="167321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07985E-E3AC-43C1-90F9-69038EACBDEE}"/>
              </a:ext>
            </a:extLst>
          </p:cNvPr>
          <p:cNvSpPr/>
          <p:nvPr/>
        </p:nvSpPr>
        <p:spPr>
          <a:xfrm>
            <a:off x="8472820" y="568170"/>
            <a:ext cx="3204839" cy="2578893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I make lots of decisions</a:t>
            </a:r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225AE9-B808-494D-972E-D7C180210266}"/>
              </a:ext>
            </a:extLst>
          </p:cNvPr>
          <p:cNvSpPr/>
          <p:nvPr/>
        </p:nvSpPr>
        <p:spPr>
          <a:xfrm>
            <a:off x="4640428" y="3562089"/>
            <a:ext cx="3204839" cy="2595300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I manage a creative and diverse team</a:t>
            </a: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EF08BE-AAC8-4ED1-80A6-223C89CACB80}"/>
              </a:ext>
            </a:extLst>
          </p:cNvPr>
          <p:cNvSpPr/>
          <p:nvPr/>
        </p:nvSpPr>
        <p:spPr>
          <a:xfrm>
            <a:off x="8472819" y="3578496"/>
            <a:ext cx="3204839" cy="2578893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I’m a skilled </a:t>
            </a:r>
            <a:b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multi-tasker</a:t>
            </a: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39DA03CA-8030-48C7-93B3-CD4D0D550942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89242B-412A-49E1-A2A6-D780FB620F66}"/>
              </a:ext>
            </a:extLst>
          </p:cNvPr>
          <p:cNvSpPr txBox="1"/>
          <p:nvPr/>
        </p:nvSpPr>
        <p:spPr>
          <a:xfrm>
            <a:off x="380740" y="3193717"/>
            <a:ext cx="34057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GUESS MY JOB?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5ECFA6B-E952-4220-A89D-D35EAFEE9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7" y="3876675"/>
            <a:ext cx="2297576" cy="15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F96E55A6-467A-4FBB-AA08-0D2718F72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8" y="1536445"/>
            <a:ext cx="2297576" cy="152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708D9E1-33A5-4122-946E-5DEFF5884D84}"/>
              </a:ext>
            </a:extLst>
          </p:cNvPr>
          <p:cNvSpPr/>
          <p:nvPr/>
        </p:nvSpPr>
        <p:spPr>
          <a:xfrm>
            <a:off x="4614939" y="568169"/>
            <a:ext cx="3204839" cy="2578893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I travel and meet lots of new people</a:t>
            </a:r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2954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oduction Fixer and Production Services in Spain for TV, Film, Photo, etc.">
            <a:extLst>
              <a:ext uri="{FF2B5EF4-FFF2-40B4-BE49-F238E27FC236}">
                <a16:creationId xmlns:a16="http://schemas.microsoft.com/office/drawing/2014/main" id="{A93AA21F-D36B-4E5E-A5AC-B519A4AE78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3" b="8443"/>
          <a:stretch/>
        </p:blipFill>
        <p:spPr bwMode="auto">
          <a:xfrm>
            <a:off x="20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815181E-CE02-492B-BC98-953080659419}"/>
              </a:ext>
            </a:extLst>
          </p:cNvPr>
          <p:cNvSpPr/>
          <p:nvPr/>
        </p:nvSpPr>
        <p:spPr>
          <a:xfrm>
            <a:off x="7391401" y="4562474"/>
            <a:ext cx="4644014" cy="1992131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 &amp; FILM PRODUCTION MANAGER</a:t>
            </a:r>
          </a:p>
        </p:txBody>
      </p:sp>
    </p:spTree>
    <p:extLst>
      <p:ext uri="{BB962C8B-B14F-4D97-AF65-F5344CB8AC3E}">
        <p14:creationId xmlns:p14="http://schemas.microsoft.com/office/powerpoint/2010/main" val="2853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1BB6-3327-4BB7-AB68-AFC2467D6D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2A6DE-4AE9-493A-B2F9-2EF97CD791E2}"/>
              </a:ext>
            </a:extLst>
          </p:cNvPr>
          <p:cNvSpPr/>
          <p:nvPr/>
        </p:nvSpPr>
        <p:spPr>
          <a:xfrm>
            <a:off x="2861734" y="143364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79A64-0787-48DA-88DC-8BB5760C74EB}"/>
              </a:ext>
            </a:extLst>
          </p:cNvPr>
          <p:cNvSpPr txBox="1">
            <a:spLocks/>
          </p:cNvSpPr>
          <p:nvPr/>
        </p:nvSpPr>
        <p:spPr>
          <a:xfrm>
            <a:off x="3148206" y="2666593"/>
            <a:ext cx="5892540" cy="30106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TRUE OR FALSE QUIZ</a:t>
            </a:r>
          </a:p>
          <a:p>
            <a:endParaRPr lang="en-US" sz="47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US" sz="41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How much do you know?</a:t>
            </a:r>
          </a:p>
          <a:p>
            <a:endParaRPr lang="en-US" sz="47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en-US" sz="4100" kern="1200" dirty="0">
              <a:solidFill>
                <a:schemeClr val="tx1"/>
              </a:solidFill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55686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F641B-FC86-4418-865A-498CB133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2990"/>
            <a:ext cx="3787481" cy="4461163"/>
          </a:xfrm>
        </p:spPr>
        <p:txBody>
          <a:bodyPr>
            <a:normAutofit/>
          </a:bodyPr>
          <a:lstStyle/>
          <a:p>
            <a:br>
              <a:rPr lang="en-GB" dirty="0">
                <a:solidFill>
                  <a:srgbClr val="FFFFFF"/>
                </a:solidFill>
                <a:cs typeface="Calibri Light"/>
              </a:rPr>
            </a:br>
            <a:br>
              <a:rPr lang="en-GB" dirty="0">
                <a:cs typeface="Calibri Light"/>
              </a:rPr>
            </a:b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67A6E-381B-49FD-A72A-A9B9A4BE5D9A}"/>
              </a:ext>
            </a:extLst>
          </p:cNvPr>
          <p:cNvSpPr/>
          <p:nvPr/>
        </p:nvSpPr>
        <p:spPr>
          <a:xfrm>
            <a:off x="4390013" y="639048"/>
            <a:ext cx="6605350" cy="550415"/>
          </a:xfrm>
          <a:prstGeom prst="rect">
            <a:avLst/>
          </a:prstGeom>
          <a:solidFill>
            <a:srgbClr val="3E66B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80160">
              <a:defRPr/>
            </a:pP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Uni’s look at your GCSE grades when deciding to offer you a place?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070BFB-ACEE-40C9-BDB0-79EB573B77E0}"/>
              </a:ext>
            </a:extLst>
          </p:cNvPr>
          <p:cNvSpPr/>
          <p:nvPr/>
        </p:nvSpPr>
        <p:spPr>
          <a:xfrm>
            <a:off x="4390013" y="1449207"/>
            <a:ext cx="6605350" cy="550415"/>
          </a:xfrm>
          <a:prstGeom prst="rect">
            <a:avLst/>
          </a:prstGeom>
          <a:solidFill>
            <a:srgbClr val="3E66B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Stormzy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achieved 6 A* at GCSE?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AFB3ED-8550-477F-8B34-99F6CCD5FE85}"/>
              </a:ext>
            </a:extLst>
          </p:cNvPr>
          <p:cNvSpPr/>
          <p:nvPr/>
        </p:nvSpPr>
        <p:spPr>
          <a:xfrm>
            <a:off x="4390013" y="2246220"/>
            <a:ext cx="6605350" cy="550415"/>
          </a:xfrm>
          <a:prstGeom prst="rect">
            <a:avLst/>
          </a:prstGeom>
          <a:solidFill>
            <a:srgbClr val="3E66B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80160">
              <a:defRPr/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Maths, English and Science GCSE are compulsory?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EA48B2-97CE-4663-9B7B-ADC8C45F2882}"/>
              </a:ext>
            </a:extLst>
          </p:cNvPr>
          <p:cNvSpPr/>
          <p:nvPr/>
        </p:nvSpPr>
        <p:spPr>
          <a:xfrm>
            <a:off x="4390013" y="3043233"/>
            <a:ext cx="6605350" cy="550415"/>
          </a:xfrm>
          <a:prstGeom prst="rect">
            <a:avLst/>
          </a:prstGeom>
          <a:solidFill>
            <a:srgbClr val="3E66B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have to take at least 9 GCSEs?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158089-AD27-4589-BABB-F399BABD4116}"/>
              </a:ext>
            </a:extLst>
          </p:cNvPr>
          <p:cNvSpPr/>
          <p:nvPr/>
        </p:nvSpPr>
        <p:spPr>
          <a:xfrm>
            <a:off x="4390013" y="3840247"/>
            <a:ext cx="6605350" cy="568468"/>
          </a:xfrm>
          <a:prstGeom prst="rect">
            <a:avLst/>
          </a:prstGeom>
          <a:solidFill>
            <a:srgbClr val="3E66B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80160">
              <a:defRPr/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 is a Humanities subject?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034A9F-DFCA-42AD-B8C3-4F0C1EB600EB}"/>
              </a:ext>
            </a:extLst>
          </p:cNvPr>
          <p:cNvSpPr/>
          <p:nvPr/>
        </p:nvSpPr>
        <p:spPr>
          <a:xfrm>
            <a:off x="4390013" y="4682695"/>
            <a:ext cx="6605350" cy="550415"/>
          </a:xfrm>
          <a:prstGeom prst="rect">
            <a:avLst/>
          </a:prstGeom>
          <a:solidFill>
            <a:srgbClr val="3E66B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Taking Art GCSE is a good idea because it is an easy option?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CCF834-C950-4A14-820E-2BA076CEEEAD}"/>
              </a:ext>
            </a:extLst>
          </p:cNvPr>
          <p:cNvSpPr/>
          <p:nvPr/>
        </p:nvSpPr>
        <p:spPr>
          <a:xfrm>
            <a:off x="4390013" y="5516731"/>
            <a:ext cx="6605350" cy="550415"/>
          </a:xfrm>
          <a:prstGeom prst="rect">
            <a:avLst/>
          </a:prstGeom>
          <a:solidFill>
            <a:srgbClr val="3E66B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to study medicine at university you must take Biology GCSE?</a:t>
            </a:r>
          </a:p>
        </p:txBody>
      </p:sp>
      <p:sp>
        <p:nvSpPr>
          <p:cNvPr id="19" name="Google Shape;189;p10">
            <a:extLst>
              <a:ext uri="{FF2B5EF4-FFF2-40B4-BE49-F238E27FC236}">
                <a16:creationId xmlns:a16="http://schemas.microsoft.com/office/drawing/2014/main" id="{6D9273A6-85EF-461F-A415-BFF3193986FE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F4EFF3-0D1E-48BD-86E3-3EEEFF67CCE5}"/>
              </a:ext>
            </a:extLst>
          </p:cNvPr>
          <p:cNvSpPr txBox="1"/>
          <p:nvPr/>
        </p:nvSpPr>
        <p:spPr>
          <a:xfrm>
            <a:off x="380740" y="2611166"/>
            <a:ext cx="3405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TRUE OR FALSE DISCUSSION: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B464BA-FB7C-4D35-9324-39D52F6BAA02}"/>
              </a:ext>
            </a:extLst>
          </p:cNvPr>
          <p:cNvSpPr/>
          <p:nvPr/>
        </p:nvSpPr>
        <p:spPr>
          <a:xfrm>
            <a:off x="11124407" y="626381"/>
            <a:ext cx="845124" cy="55041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6CC312-6E6A-4570-A906-4796F79A3EA8}"/>
              </a:ext>
            </a:extLst>
          </p:cNvPr>
          <p:cNvSpPr/>
          <p:nvPr/>
        </p:nvSpPr>
        <p:spPr>
          <a:xfrm>
            <a:off x="11124406" y="2246220"/>
            <a:ext cx="845124" cy="55041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4864A4-77E8-4368-9A2C-A7DF483E40B3}"/>
              </a:ext>
            </a:extLst>
          </p:cNvPr>
          <p:cNvSpPr/>
          <p:nvPr/>
        </p:nvSpPr>
        <p:spPr>
          <a:xfrm>
            <a:off x="11124406" y="1449207"/>
            <a:ext cx="845125" cy="58032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8CF32B-F223-4797-848F-B3EF3784BEB0}"/>
              </a:ext>
            </a:extLst>
          </p:cNvPr>
          <p:cNvSpPr/>
          <p:nvPr/>
        </p:nvSpPr>
        <p:spPr>
          <a:xfrm>
            <a:off x="11124406" y="3043232"/>
            <a:ext cx="845124" cy="55041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rgbClr val="3E66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</a:p>
          <a:p>
            <a:pPr algn="ctr"/>
            <a:endParaRPr lang="en-GB" sz="2400" b="1" dirty="0">
              <a:solidFill>
                <a:srgbClr val="3E66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B506035-67FA-44B2-9C5B-5E00111F7AC1}"/>
              </a:ext>
            </a:extLst>
          </p:cNvPr>
          <p:cNvSpPr/>
          <p:nvPr/>
        </p:nvSpPr>
        <p:spPr>
          <a:xfrm>
            <a:off x="11124406" y="3849273"/>
            <a:ext cx="845124" cy="55041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A8296C-EFD4-41B2-9EAF-54E564B8DE7B}"/>
              </a:ext>
            </a:extLst>
          </p:cNvPr>
          <p:cNvSpPr/>
          <p:nvPr/>
        </p:nvSpPr>
        <p:spPr>
          <a:xfrm>
            <a:off x="11124406" y="4682694"/>
            <a:ext cx="845124" cy="55041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D97A30-56AD-4367-9A1D-AB8141DCF2B2}"/>
              </a:ext>
            </a:extLst>
          </p:cNvPr>
          <p:cNvSpPr/>
          <p:nvPr/>
        </p:nvSpPr>
        <p:spPr>
          <a:xfrm>
            <a:off x="11124406" y="5516115"/>
            <a:ext cx="845124" cy="55041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550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1BB6-3327-4BB7-AB68-AFC2467D6D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2A6DE-4AE9-493A-B2F9-2EF97CD791E2}"/>
              </a:ext>
            </a:extLst>
          </p:cNvPr>
          <p:cNvSpPr/>
          <p:nvPr/>
        </p:nvSpPr>
        <p:spPr>
          <a:xfrm>
            <a:off x="2861734" y="143364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79A64-0787-48DA-88DC-8BB5760C74EB}"/>
              </a:ext>
            </a:extLst>
          </p:cNvPr>
          <p:cNvSpPr txBox="1">
            <a:spLocks/>
          </p:cNvSpPr>
          <p:nvPr/>
        </p:nvSpPr>
        <p:spPr>
          <a:xfrm>
            <a:off x="4272646" y="3867150"/>
            <a:ext cx="3840096" cy="20179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3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7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en-US" sz="4100" kern="1200" dirty="0">
              <a:solidFill>
                <a:schemeClr val="tx1"/>
              </a:solidFill>
              <a:latin typeface="Calibri "/>
            </a:endParaRPr>
          </a:p>
          <a:p>
            <a:r>
              <a:rPr lang="en-US" sz="10700" kern="1200" dirty="0">
                <a:solidFill>
                  <a:schemeClr val="tx1"/>
                </a:solidFill>
                <a:latin typeface="Calibri "/>
              </a:rPr>
              <a:t>Watch the video</a:t>
            </a:r>
          </a:p>
          <a:p>
            <a:endParaRPr lang="en-US" sz="10700" kern="1200" dirty="0">
              <a:solidFill>
                <a:schemeClr val="tx1"/>
              </a:solidFill>
              <a:latin typeface="Calibri "/>
            </a:endParaRPr>
          </a:p>
          <a:p>
            <a:r>
              <a:rPr lang="en-US" sz="10700" b="1" kern="1200" dirty="0">
                <a:solidFill>
                  <a:schemeClr val="tx1"/>
                </a:solidFill>
                <a:latin typeface="Calibri "/>
              </a:rPr>
              <a:t>GOOD LUCK!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133A85-42FB-4E3E-9C51-843EE5E315F8}"/>
              </a:ext>
            </a:extLst>
          </p:cNvPr>
          <p:cNvSpPr txBox="1">
            <a:spLocks/>
          </p:cNvSpPr>
          <p:nvPr/>
        </p:nvSpPr>
        <p:spPr>
          <a:xfrm>
            <a:off x="2861734" y="1092349"/>
            <a:ext cx="6468532" cy="32772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6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US" sz="4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HINTS AND TIPS TO </a:t>
            </a:r>
          </a:p>
          <a:p>
            <a:r>
              <a:rPr lang="en-US" sz="4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HELP YOU DECIDE</a:t>
            </a:r>
          </a:p>
          <a:p>
            <a:endParaRPr lang="en-US" sz="46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1891AD-7597-442E-A28D-7D4FDE181CF2}"/>
              </a:ext>
            </a:extLst>
          </p:cNvPr>
          <p:cNvSpPr/>
          <p:nvPr/>
        </p:nvSpPr>
        <p:spPr>
          <a:xfrm>
            <a:off x="880154" y="6238005"/>
            <a:ext cx="2967946" cy="530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58410A4-5951-4AB8-8138-4C6B5E0B8268}"/>
              </a:ext>
            </a:extLst>
          </p:cNvPr>
          <p:cNvSpPr txBox="1">
            <a:spLocks/>
          </p:cNvSpPr>
          <p:nvPr/>
        </p:nvSpPr>
        <p:spPr>
          <a:xfrm>
            <a:off x="880155" y="6141814"/>
            <a:ext cx="3044146" cy="5302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000" b="1" dirty="0">
                <a:solidFill>
                  <a:schemeClr val="bg1"/>
                </a:solidFill>
              </a:rPr>
              <a:t>OR </a:t>
            </a:r>
            <a:r>
              <a:rPr lang="en-GB" sz="2000" b="1" dirty="0">
                <a:solidFill>
                  <a:schemeClr val="bg1"/>
                </a:solidFill>
                <a:hlinkClick r:id="rId3"/>
              </a:rPr>
              <a:t>CLICK</a:t>
            </a:r>
            <a:r>
              <a:rPr lang="en-GB" sz="2000" b="1" dirty="0">
                <a:solidFill>
                  <a:schemeClr val="bg1"/>
                </a:solidFill>
              </a:rPr>
              <a:t> HERE TO WATCH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E7942-CD9B-4F7A-BB5E-1DAD8A652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28" y="185938"/>
            <a:ext cx="10859143" cy="577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11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F641B-FC86-4418-865A-498CB133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2990"/>
            <a:ext cx="3787481" cy="4461163"/>
          </a:xfrm>
        </p:spPr>
        <p:txBody>
          <a:bodyPr>
            <a:normAutofit/>
          </a:bodyPr>
          <a:lstStyle/>
          <a:p>
            <a:br>
              <a:rPr lang="en-GB" dirty="0">
                <a:solidFill>
                  <a:srgbClr val="FFFFFF"/>
                </a:solidFill>
                <a:cs typeface="Calibri Light"/>
              </a:rPr>
            </a:br>
            <a:br>
              <a:rPr lang="en-GB" dirty="0">
                <a:cs typeface="Calibri Light"/>
              </a:rPr>
            </a:br>
            <a:endParaRPr lang="en-US" dirty="0"/>
          </a:p>
        </p:txBody>
      </p:sp>
      <p:sp>
        <p:nvSpPr>
          <p:cNvPr id="19" name="Google Shape;189;p10">
            <a:extLst>
              <a:ext uri="{FF2B5EF4-FFF2-40B4-BE49-F238E27FC236}">
                <a16:creationId xmlns:a16="http://schemas.microsoft.com/office/drawing/2014/main" id="{6D9273A6-85EF-461F-A415-BFF3193986FE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F4EFF3-0D1E-48BD-86E3-3EEEFF67CCE5}"/>
              </a:ext>
            </a:extLst>
          </p:cNvPr>
          <p:cNvSpPr txBox="1"/>
          <p:nvPr/>
        </p:nvSpPr>
        <p:spPr>
          <a:xfrm>
            <a:off x="295015" y="2849628"/>
            <a:ext cx="3405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USEFUL LINKS: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006E7A-88F1-4D41-9F84-3AC7810844EC}"/>
              </a:ext>
            </a:extLst>
          </p:cNvPr>
          <p:cNvSpPr txBox="1"/>
          <p:nvPr/>
        </p:nvSpPr>
        <p:spPr>
          <a:xfrm>
            <a:off x="5122409" y="1315890"/>
            <a:ext cx="58046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GCSE - BBC Bitesize</a:t>
            </a:r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000" b="1" i="1" dirty="0">
              <a:solidFill>
                <a:srgbClr val="FF99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000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Careerpilot</a:t>
            </a: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: Get information : GCSEs : Choosing your GCSEs</a:t>
            </a:r>
            <a:endParaRPr lang="en-GB" sz="3000" b="1" i="1" dirty="0">
              <a:solidFill>
                <a:srgbClr val="FF99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000" b="1" i="1" dirty="0">
              <a:solidFill>
                <a:srgbClr val="FF99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000" dirty="0" err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Careerpilot</a:t>
            </a: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: Jobs by subject</a:t>
            </a:r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000" b="1" i="1" dirty="0">
              <a:solidFill>
                <a:srgbClr val="FF99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0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Careerpilot</a:t>
            </a: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: My skills profile</a:t>
            </a:r>
            <a:endParaRPr lang="en-GB" sz="3000" b="1" i="1" dirty="0">
              <a:solidFill>
                <a:srgbClr val="FF99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955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1BB6-3327-4BB7-AB68-AFC2467D6D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2A6DE-4AE9-493A-B2F9-2EF97CD791E2}"/>
              </a:ext>
            </a:extLst>
          </p:cNvPr>
          <p:cNvSpPr/>
          <p:nvPr/>
        </p:nvSpPr>
        <p:spPr>
          <a:xfrm>
            <a:off x="2861734" y="143364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79A64-0787-48DA-88DC-8BB5760C74EB}"/>
              </a:ext>
            </a:extLst>
          </p:cNvPr>
          <p:cNvSpPr txBox="1">
            <a:spLocks/>
          </p:cNvSpPr>
          <p:nvPr/>
        </p:nvSpPr>
        <p:spPr>
          <a:xfrm>
            <a:off x="2849499" y="520985"/>
            <a:ext cx="6468532" cy="36639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US" sz="4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CHOOSING YOUR</a:t>
            </a:r>
            <a:br>
              <a:rPr lang="en-US" sz="4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4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GCSE OPTIONS</a:t>
            </a:r>
            <a:endParaRPr lang="en-US" sz="4800" kern="1200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2F732-D394-4139-B12F-733846BCCCBF}"/>
              </a:ext>
            </a:extLst>
          </p:cNvPr>
          <p:cNvSpPr/>
          <p:nvPr/>
        </p:nvSpPr>
        <p:spPr>
          <a:xfrm>
            <a:off x="8176251" y="5273951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3941FA-39F6-4EC7-81A3-76908C00767E}"/>
              </a:ext>
            </a:extLst>
          </p:cNvPr>
          <p:cNvGrpSpPr/>
          <p:nvPr/>
        </p:nvGrpSpPr>
        <p:grpSpPr>
          <a:xfrm>
            <a:off x="9291383" y="250235"/>
            <a:ext cx="2700390" cy="1817290"/>
            <a:chOff x="9205644" y="247817"/>
            <a:chExt cx="2700390" cy="18172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5BF081EA-B865-440D-8EB9-B2FF59D934A6}"/>
                </a:ext>
              </a:extLst>
            </p:cNvPr>
            <p:cNvSpPr/>
            <p:nvPr/>
          </p:nvSpPr>
          <p:spPr>
            <a:xfrm>
              <a:off x="9205644" y="247817"/>
              <a:ext cx="2609636" cy="1767630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77EC3C-C38E-4802-BDC6-8693A4B5B927}"/>
                </a:ext>
              </a:extLst>
            </p:cNvPr>
            <p:cNvSpPr txBox="1"/>
            <p:nvPr/>
          </p:nvSpPr>
          <p:spPr>
            <a:xfrm>
              <a:off x="9606775" y="738032"/>
              <a:ext cx="194127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"/>
                  <a:cs typeface="Calibri" panose="020F0502020204030204" pitchFamily="34" charset="0"/>
                </a:rPr>
                <a:t>How many will I do?</a:t>
              </a:r>
              <a:endParaRPr lang="en-GB" sz="2500" b="1" i="1" dirty="0">
                <a:latin typeface="Calibri "/>
                <a:cs typeface="Calibri" panose="020F0502020204030204" pitchFamily="34" charset="0"/>
              </a:endParaRPr>
            </a:p>
          </p:txBody>
        </p:sp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0C039885-8139-4635-9CA1-AD763017F569}"/>
                </a:ext>
              </a:extLst>
            </p:cNvPr>
            <p:cNvSpPr/>
            <p:nvPr/>
          </p:nvSpPr>
          <p:spPr>
            <a:xfrm>
              <a:off x="9296398" y="297477"/>
              <a:ext cx="2609636" cy="1767630"/>
            </a:xfrm>
            <a:prstGeom prst="wedgeEllipse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</p:grp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F0DC5EFE-0966-4C5A-B050-4B7D60F21487}"/>
              </a:ext>
            </a:extLst>
          </p:cNvPr>
          <p:cNvSpPr/>
          <p:nvPr/>
        </p:nvSpPr>
        <p:spPr>
          <a:xfrm>
            <a:off x="737598" y="3960724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20C91C-647C-478A-9F64-4A2ADB5D54E8}"/>
              </a:ext>
            </a:extLst>
          </p:cNvPr>
          <p:cNvSpPr txBox="1"/>
          <p:nvPr/>
        </p:nvSpPr>
        <p:spPr>
          <a:xfrm>
            <a:off x="926557" y="4426927"/>
            <a:ext cx="23532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will </a:t>
            </a:r>
            <a:br>
              <a:rPr lang="en-GB" sz="2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study?</a:t>
            </a:r>
            <a:endParaRPr lang="en-GB" sz="25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0066B353-86C2-4362-BFED-0C0FF3F0D835}"/>
              </a:ext>
            </a:extLst>
          </p:cNvPr>
          <p:cNvSpPr/>
          <p:nvPr/>
        </p:nvSpPr>
        <p:spPr>
          <a:xfrm>
            <a:off x="828352" y="4010384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D2B4B497-5926-4154-8AB6-D33E2110F531}"/>
              </a:ext>
            </a:extLst>
          </p:cNvPr>
          <p:cNvSpPr/>
          <p:nvPr/>
        </p:nvSpPr>
        <p:spPr>
          <a:xfrm>
            <a:off x="8657517" y="3456661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30D7CC-692E-4371-8B09-46F5D856D02C}"/>
              </a:ext>
            </a:extLst>
          </p:cNvPr>
          <p:cNvSpPr txBox="1"/>
          <p:nvPr/>
        </p:nvSpPr>
        <p:spPr>
          <a:xfrm>
            <a:off x="8842247" y="3951085"/>
            <a:ext cx="24216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cs typeface="Kalam" panose="02000000000000000000" pitchFamily="2" charset="0"/>
              </a:rPr>
              <a:t>What are the core subjects?</a:t>
            </a:r>
            <a:endParaRPr lang="en-GB" sz="2500" b="1" i="1" dirty="0">
              <a:latin typeface="Calibri "/>
              <a:cs typeface="Kalam" panose="02000000000000000000" pitchFamily="2" charset="0"/>
            </a:endParaRP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C68766A-F708-4CF1-B3AD-311EE5F933D9}"/>
              </a:ext>
            </a:extLst>
          </p:cNvPr>
          <p:cNvSpPr/>
          <p:nvPr/>
        </p:nvSpPr>
        <p:spPr>
          <a:xfrm>
            <a:off x="8748271" y="3506321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B554CC00-E171-45F2-8498-D878631B704E}"/>
              </a:ext>
            </a:extLst>
          </p:cNvPr>
          <p:cNvSpPr/>
          <p:nvPr/>
        </p:nvSpPr>
        <p:spPr>
          <a:xfrm>
            <a:off x="898990" y="453694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FF8D1A-9B98-4167-9F7C-410D62B9E418}"/>
              </a:ext>
            </a:extLst>
          </p:cNvPr>
          <p:cNvSpPr txBox="1"/>
          <p:nvPr/>
        </p:nvSpPr>
        <p:spPr>
          <a:xfrm>
            <a:off x="1279439" y="699091"/>
            <a:ext cx="198927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cs typeface="Kalam" panose="02000000000000000000" pitchFamily="2" charset="0"/>
              </a:rPr>
              <a:t>How do I make the right choices?</a:t>
            </a:r>
            <a:endParaRPr lang="en-GB" sz="2500" b="1" i="1" dirty="0">
              <a:latin typeface="Calibri "/>
              <a:cs typeface="Kalam" panose="02000000000000000000" pitchFamily="2" charset="0"/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9CBCA672-700F-4307-BB40-E3FA6205FD3E}"/>
              </a:ext>
            </a:extLst>
          </p:cNvPr>
          <p:cNvSpPr/>
          <p:nvPr/>
        </p:nvSpPr>
        <p:spPr>
          <a:xfrm>
            <a:off x="989744" y="503354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C812FA-F43D-4C70-9E44-62FC19BD1606}"/>
              </a:ext>
            </a:extLst>
          </p:cNvPr>
          <p:cNvSpPr/>
          <p:nvPr/>
        </p:nvSpPr>
        <p:spPr>
          <a:xfrm>
            <a:off x="9291383" y="2098017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E7F59E-21C9-49F9-8483-59F5AA335E36}"/>
              </a:ext>
            </a:extLst>
          </p:cNvPr>
          <p:cNvSpPr/>
          <p:nvPr/>
        </p:nvSpPr>
        <p:spPr>
          <a:xfrm>
            <a:off x="907290" y="2345395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A699EB-74AC-4F25-8189-69C9356D386A}"/>
              </a:ext>
            </a:extLst>
          </p:cNvPr>
          <p:cNvSpPr/>
          <p:nvPr/>
        </p:nvSpPr>
        <p:spPr>
          <a:xfrm>
            <a:off x="750529" y="5827674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036C2D1-C3D4-4259-AE60-60F125FAE76C}"/>
              </a:ext>
            </a:extLst>
          </p:cNvPr>
          <p:cNvSpPr txBox="1">
            <a:spLocks/>
          </p:cNvSpPr>
          <p:nvPr/>
        </p:nvSpPr>
        <p:spPr>
          <a:xfrm>
            <a:off x="2814109" y="1371998"/>
            <a:ext cx="6468532" cy="7646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500" b="1" kern="1200" dirty="0">
                <a:solidFill>
                  <a:srgbClr val="3E66B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Year 9</a:t>
            </a:r>
          </a:p>
        </p:txBody>
      </p:sp>
    </p:spTree>
    <p:extLst>
      <p:ext uri="{BB962C8B-B14F-4D97-AF65-F5344CB8AC3E}">
        <p14:creationId xmlns:p14="http://schemas.microsoft.com/office/powerpoint/2010/main" val="95659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C3C8EA-3860-4977-A3A7-2CE5B4EC0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596" y="404813"/>
            <a:ext cx="7258808" cy="193843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7D8E0F8-12E8-4D60-BC3A-938EDF27D3F2}"/>
              </a:ext>
            </a:extLst>
          </p:cNvPr>
          <p:cNvGrpSpPr/>
          <p:nvPr/>
        </p:nvGrpSpPr>
        <p:grpSpPr>
          <a:xfrm>
            <a:off x="2083486" y="2682040"/>
            <a:ext cx="8025029" cy="2543859"/>
            <a:chOff x="2004971" y="2810627"/>
            <a:chExt cx="8025029" cy="254385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1C56F7A-7F5A-4300-A263-9A9922A7A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91462" y="2810627"/>
              <a:ext cx="2091064" cy="191219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A250FF-7426-4F50-A66B-4BEA4B74A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4465" y="3111729"/>
              <a:ext cx="1309992" cy="1309992"/>
            </a:xfrm>
            <a:prstGeom prst="rect">
              <a:avLst/>
            </a:prstGeom>
          </p:spPr>
        </p:pic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73BDBA44-8998-4751-852F-521738EEF861}"/>
                </a:ext>
              </a:extLst>
            </p:cNvPr>
            <p:cNvSpPr txBox="1">
              <a:spLocks/>
            </p:cNvSpPr>
            <p:nvPr/>
          </p:nvSpPr>
          <p:spPr>
            <a:xfrm>
              <a:off x="4833929" y="4674368"/>
              <a:ext cx="2091064" cy="402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40" tIns="45720" rIns="91440" bIns="45720" rtlCol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2000" b="1" i="0" dirty="0">
                  <a:solidFill>
                    <a:srgbClr val="19270F"/>
                  </a:solidFill>
                  <a:effectLst/>
                  <a:latin typeface="Calibri" panose="020F0502020204030204" pitchFamily="34" charset="0"/>
                  <a:hlinkClick r:id="rId6" tooltip="Original URL: https://twitter.com/WINWessex1. Click or tap if you trust this link.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@WINWessex1</a:t>
              </a:r>
              <a:endParaRPr lang="en-US" sz="2000" b="1" kern="1200" dirty="0">
                <a:solidFill>
                  <a:srgbClr val="19270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3126EB63-ED12-40AB-85D9-665200F166CC}"/>
                </a:ext>
              </a:extLst>
            </p:cNvPr>
            <p:cNvSpPr txBox="1">
              <a:spLocks/>
            </p:cNvSpPr>
            <p:nvPr/>
          </p:nvSpPr>
          <p:spPr>
            <a:xfrm>
              <a:off x="2004971" y="4674368"/>
              <a:ext cx="2091064" cy="402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40" tIns="45720" rIns="91440" bIns="45720" rtlCol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2000" b="1" i="0" dirty="0">
                  <a:solidFill>
                    <a:srgbClr val="19270F"/>
                  </a:solidFill>
                  <a:effectLst/>
                  <a:latin typeface="Calibri" panose="020F0502020204030204" pitchFamily="34" charset="0"/>
                  <a:hlinkClick r:id="rId7" tooltip="Original URL: https://www.instagram.com/win_wessex1/. Click or tap if you trust this link.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@win_wessex1</a:t>
              </a:r>
              <a:endParaRPr lang="en-US" sz="2000" b="1" kern="1200" dirty="0">
                <a:solidFill>
                  <a:srgbClr val="19270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72948929-5295-400B-A2A6-4E3D9B2AAC81}"/>
                </a:ext>
              </a:extLst>
            </p:cNvPr>
            <p:cNvSpPr txBox="1">
              <a:spLocks/>
            </p:cNvSpPr>
            <p:nvPr/>
          </p:nvSpPr>
          <p:spPr>
            <a:xfrm>
              <a:off x="7443987" y="4951585"/>
              <a:ext cx="2586013" cy="402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40" tIns="45720" rIns="91440" bIns="45720" rtlCol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2000" b="1" i="0" dirty="0">
                  <a:solidFill>
                    <a:srgbClr val="19270F"/>
                  </a:solidFill>
                  <a:effectLst/>
                  <a:latin typeface="Calibri" panose="020F0502020204030204" pitchFamily="34" charset="0"/>
                  <a:hlinkClick r:id="rId8" tooltip="Original URL: http://www.facebook.com/WINSUPPORTtogether. Click or tap if you trust this link.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www.facebook.com/WINSUPPORTtogether</a:t>
              </a:r>
              <a:endParaRPr lang="en-US" sz="2000" b="1" kern="1200" dirty="0">
                <a:solidFill>
                  <a:srgbClr val="19270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CCE90B9-BABD-4CDE-8398-68128EF1B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28505" y="3028950"/>
              <a:ext cx="1643997" cy="1483129"/>
            </a:xfrm>
            <a:prstGeom prst="rect">
              <a:avLst/>
            </a:prstGeom>
          </p:spPr>
        </p:pic>
      </p:grpSp>
      <p:sp>
        <p:nvSpPr>
          <p:cNvPr id="11" name="TextBox 1">
            <a:extLst>
              <a:ext uri="{FF2B5EF4-FFF2-40B4-BE49-F238E27FC236}">
                <a16:creationId xmlns:a16="http://schemas.microsoft.com/office/drawing/2014/main" id="{44DBEFEE-F524-4504-8B62-CD369EBB054C}"/>
              </a:ext>
            </a:extLst>
          </p:cNvPr>
          <p:cNvSpPr txBox="1"/>
          <p:nvPr/>
        </p:nvSpPr>
        <p:spPr>
          <a:xfrm>
            <a:off x="1330171" y="5714524"/>
            <a:ext cx="9531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b="1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Disclaimer. Each ‘Lesson in a Box’ comes with a feedback form for you to complete. We ask that all who request and deliver a Lesson in a Box to complete this feedback form to ensure that we are providing the highest quality resources possible. </a:t>
            </a:r>
            <a:br>
              <a:rPr lang="en-GB" b="1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</a:br>
            <a:r>
              <a:rPr lang="en-GB" b="1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Please note, we may contact you if we have not received a response on this feedback after a certain amount of time.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6883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1BB6-3327-4BB7-AB68-AFC2467D6D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2A6DE-4AE9-493A-B2F9-2EF97CD791E2}"/>
              </a:ext>
            </a:extLst>
          </p:cNvPr>
          <p:cNvSpPr/>
          <p:nvPr/>
        </p:nvSpPr>
        <p:spPr>
          <a:xfrm>
            <a:off x="2861734" y="143364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79A64-0787-48DA-88DC-8BB5760C74EB}"/>
              </a:ext>
            </a:extLst>
          </p:cNvPr>
          <p:cNvSpPr txBox="1">
            <a:spLocks/>
          </p:cNvSpPr>
          <p:nvPr/>
        </p:nvSpPr>
        <p:spPr>
          <a:xfrm>
            <a:off x="2865980" y="1943092"/>
            <a:ext cx="6468532" cy="10156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SHOW OF HANDS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2F732-D394-4139-B12F-733846BCCCBF}"/>
              </a:ext>
            </a:extLst>
          </p:cNvPr>
          <p:cNvSpPr/>
          <p:nvPr/>
        </p:nvSpPr>
        <p:spPr>
          <a:xfrm>
            <a:off x="8176251" y="5273951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3941FA-39F6-4EC7-81A3-76908C00767E}"/>
              </a:ext>
            </a:extLst>
          </p:cNvPr>
          <p:cNvGrpSpPr/>
          <p:nvPr/>
        </p:nvGrpSpPr>
        <p:grpSpPr>
          <a:xfrm>
            <a:off x="9291383" y="212046"/>
            <a:ext cx="2700390" cy="1817290"/>
            <a:chOff x="9205644" y="247817"/>
            <a:chExt cx="2700390" cy="18172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5BF081EA-B865-440D-8EB9-B2FF59D934A6}"/>
                </a:ext>
              </a:extLst>
            </p:cNvPr>
            <p:cNvSpPr/>
            <p:nvPr/>
          </p:nvSpPr>
          <p:spPr>
            <a:xfrm>
              <a:off x="9205644" y="247817"/>
              <a:ext cx="2609636" cy="1767630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0C039885-8139-4635-9CA1-AD763017F569}"/>
                </a:ext>
              </a:extLst>
            </p:cNvPr>
            <p:cNvSpPr/>
            <p:nvPr/>
          </p:nvSpPr>
          <p:spPr>
            <a:xfrm>
              <a:off x="9296398" y="297477"/>
              <a:ext cx="2609636" cy="1767630"/>
            </a:xfrm>
            <a:prstGeom prst="wedgeEllipse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</p:grp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F0DC5EFE-0966-4C5A-B050-4B7D60F21487}"/>
              </a:ext>
            </a:extLst>
          </p:cNvPr>
          <p:cNvSpPr/>
          <p:nvPr/>
        </p:nvSpPr>
        <p:spPr>
          <a:xfrm>
            <a:off x="737598" y="3960724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0066B353-86C2-4362-BFED-0C0FF3F0D835}"/>
              </a:ext>
            </a:extLst>
          </p:cNvPr>
          <p:cNvSpPr/>
          <p:nvPr/>
        </p:nvSpPr>
        <p:spPr>
          <a:xfrm>
            <a:off x="828352" y="4010384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D2B4B497-5926-4154-8AB6-D33E2110F531}"/>
              </a:ext>
            </a:extLst>
          </p:cNvPr>
          <p:cNvSpPr/>
          <p:nvPr/>
        </p:nvSpPr>
        <p:spPr>
          <a:xfrm>
            <a:off x="8657517" y="3456661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C68766A-F708-4CF1-B3AD-311EE5F933D9}"/>
              </a:ext>
            </a:extLst>
          </p:cNvPr>
          <p:cNvSpPr/>
          <p:nvPr/>
        </p:nvSpPr>
        <p:spPr>
          <a:xfrm>
            <a:off x="8748271" y="3506321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B554CC00-E171-45F2-8498-D878631B704E}"/>
              </a:ext>
            </a:extLst>
          </p:cNvPr>
          <p:cNvSpPr/>
          <p:nvPr/>
        </p:nvSpPr>
        <p:spPr>
          <a:xfrm>
            <a:off x="898990" y="434644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FF8D1A-9B98-4167-9F7C-410D62B9E418}"/>
              </a:ext>
            </a:extLst>
          </p:cNvPr>
          <p:cNvSpPr txBox="1"/>
          <p:nvPr/>
        </p:nvSpPr>
        <p:spPr>
          <a:xfrm>
            <a:off x="844071" y="4617200"/>
            <a:ext cx="23849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ME</a:t>
            </a:r>
            <a:endParaRPr lang="en-GB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9CBCA672-700F-4307-BB40-E3FA6205FD3E}"/>
              </a:ext>
            </a:extLst>
          </p:cNvPr>
          <p:cNvSpPr/>
          <p:nvPr/>
        </p:nvSpPr>
        <p:spPr>
          <a:xfrm>
            <a:off x="989744" y="503354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C812FA-F43D-4C70-9E44-62FC19BD1606}"/>
              </a:ext>
            </a:extLst>
          </p:cNvPr>
          <p:cNvSpPr/>
          <p:nvPr/>
        </p:nvSpPr>
        <p:spPr>
          <a:xfrm>
            <a:off x="9291383" y="2098017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E7F59E-21C9-49F9-8483-59F5AA335E36}"/>
              </a:ext>
            </a:extLst>
          </p:cNvPr>
          <p:cNvSpPr/>
          <p:nvPr/>
        </p:nvSpPr>
        <p:spPr>
          <a:xfrm>
            <a:off x="907290" y="2345395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A699EB-74AC-4F25-8189-69C9356D386A}"/>
              </a:ext>
            </a:extLst>
          </p:cNvPr>
          <p:cNvSpPr/>
          <p:nvPr/>
        </p:nvSpPr>
        <p:spPr>
          <a:xfrm>
            <a:off x="750529" y="5827674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686F18-4C1E-416C-80B6-7CB6B1C5D57C}"/>
              </a:ext>
            </a:extLst>
          </p:cNvPr>
          <p:cNvSpPr txBox="1"/>
          <p:nvPr/>
        </p:nvSpPr>
        <p:spPr>
          <a:xfrm>
            <a:off x="1070402" y="1118186"/>
            <a:ext cx="2353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endParaRPr lang="en-GB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9668A3-A7FE-4A46-8893-CFF31020C235}"/>
              </a:ext>
            </a:extLst>
          </p:cNvPr>
          <p:cNvSpPr txBox="1"/>
          <p:nvPr/>
        </p:nvSpPr>
        <p:spPr>
          <a:xfrm>
            <a:off x="8863741" y="4139603"/>
            <a:ext cx="2353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endParaRPr lang="en-GB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371834B-9BD9-431C-A7F4-DF6F90B10CA2}"/>
              </a:ext>
            </a:extLst>
          </p:cNvPr>
          <p:cNvSpPr txBox="1">
            <a:spLocks/>
          </p:cNvSpPr>
          <p:nvPr/>
        </p:nvSpPr>
        <p:spPr>
          <a:xfrm>
            <a:off x="2814109" y="1371998"/>
            <a:ext cx="6468532" cy="7646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500" b="1" kern="1200" dirty="0">
                <a:solidFill>
                  <a:srgbClr val="3E66B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Starter Questions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0F65A9-6AA2-406A-8C88-0265C81F3FAA}"/>
              </a:ext>
            </a:extLst>
          </p:cNvPr>
          <p:cNvSpPr txBox="1"/>
          <p:nvPr/>
        </p:nvSpPr>
        <p:spPr>
          <a:xfrm>
            <a:off x="2733123" y="4294553"/>
            <a:ext cx="2353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3E66B0"/>
                </a:solidFill>
                <a:latin typeface="Kalam" panose="02000000000000000000" pitchFamily="2" charset="0"/>
                <a:cs typeface="Kalam" panose="02000000000000000000" pitchFamily="2" charset="0"/>
              </a:rPr>
              <a:t>2.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74F463-D708-4FE0-A2B3-E405D8DF786C}"/>
              </a:ext>
            </a:extLst>
          </p:cNvPr>
          <p:cNvSpPr txBox="1"/>
          <p:nvPr/>
        </p:nvSpPr>
        <p:spPr>
          <a:xfrm>
            <a:off x="2757231" y="3261049"/>
            <a:ext cx="2353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3E66B0"/>
                </a:solidFill>
                <a:latin typeface="Kalam" panose="02000000000000000000" pitchFamily="2" charset="0"/>
                <a:cs typeface="Kalam" panose="02000000000000000000" pitchFamily="2" charset="0"/>
              </a:rPr>
              <a:t>1.</a:t>
            </a:r>
          </a:p>
        </p:txBody>
      </p:sp>
      <p:pic>
        <p:nvPicPr>
          <p:cNvPr id="40" name="Picture 2" descr="See the source image">
            <a:extLst>
              <a:ext uri="{FF2B5EF4-FFF2-40B4-BE49-F238E27FC236}">
                <a16:creationId xmlns:a16="http://schemas.microsoft.com/office/drawing/2014/main" id="{50DCC892-7A33-4ABD-9E5E-B354A935E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13560" r="12555" b="9982"/>
          <a:stretch/>
        </p:blipFill>
        <p:spPr bwMode="auto">
          <a:xfrm>
            <a:off x="10710779" y="5377367"/>
            <a:ext cx="1346310" cy="135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5BD336B8-5076-4253-B494-220AB3886A36}"/>
              </a:ext>
            </a:extLst>
          </p:cNvPr>
          <p:cNvSpPr txBox="1">
            <a:spLocks/>
          </p:cNvSpPr>
          <p:nvPr/>
        </p:nvSpPr>
        <p:spPr>
          <a:xfrm>
            <a:off x="4252887" y="3076087"/>
            <a:ext cx="4209374" cy="18836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Who already has a good idea what subjects they’d like to study?</a:t>
            </a:r>
          </a:p>
          <a:p>
            <a:pPr algn="l"/>
            <a:endParaRPr lang="en-US" sz="22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l"/>
            <a:r>
              <a: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Who needs some help with </a:t>
            </a:r>
            <a:br>
              <a: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their choices?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916EE0-6A45-4A4E-9E93-7AADD4E3A553}"/>
              </a:ext>
            </a:extLst>
          </p:cNvPr>
          <p:cNvSpPr txBox="1"/>
          <p:nvPr/>
        </p:nvSpPr>
        <p:spPr>
          <a:xfrm>
            <a:off x="9470677" y="887661"/>
            <a:ext cx="23849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ME</a:t>
            </a:r>
            <a:endParaRPr lang="en-GB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9;p10">
            <a:extLst>
              <a:ext uri="{FF2B5EF4-FFF2-40B4-BE49-F238E27FC236}">
                <a16:creationId xmlns:a16="http://schemas.microsoft.com/office/drawing/2014/main" id="{455B89C8-D7EE-4713-B71B-0E9B4850E2A2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itle 16">
            <a:extLst>
              <a:ext uri="{FF2B5EF4-FFF2-40B4-BE49-F238E27FC236}">
                <a16:creationId xmlns:a16="http://schemas.microsoft.com/office/drawing/2014/main" id="{9329D282-B3CF-4300-8714-1B213966B691}"/>
              </a:ext>
            </a:extLst>
          </p:cNvPr>
          <p:cNvSpPr txBox="1">
            <a:spLocks/>
          </p:cNvSpPr>
          <p:nvPr/>
        </p:nvSpPr>
        <p:spPr>
          <a:xfrm>
            <a:off x="423603" y="1340788"/>
            <a:ext cx="3186372" cy="125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3500" b="1" dirty="0">
                <a:solidFill>
                  <a:schemeClr val="bg1"/>
                </a:solidFill>
                <a:latin typeface="Calibri "/>
              </a:rPr>
              <a:t>You’re in the driving seat</a:t>
            </a:r>
            <a:endParaRPr lang="en-GB" sz="2500" b="1" dirty="0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B78F26-77C4-4767-B3F1-70CEC7753AFF}"/>
              </a:ext>
            </a:extLst>
          </p:cNvPr>
          <p:cNvSpPr txBox="1"/>
          <p:nvPr/>
        </p:nvSpPr>
        <p:spPr>
          <a:xfrm>
            <a:off x="5562718" y="1197739"/>
            <a:ext cx="540055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This is </a:t>
            </a:r>
            <a:r>
              <a:rPr lang="en-GB" sz="2500" b="1" i="1" dirty="0">
                <a:solidFill>
                  <a:srgbClr val="FF9933"/>
                </a:solidFill>
                <a:latin typeface="Calibri "/>
                <a:cs typeface="Kalam" panose="02000000000000000000" pitchFamily="2" charset="0"/>
              </a:rPr>
              <a:t>an exciting time </a:t>
            </a:r>
            <a:r>
              <a:rPr lang="en-GB" sz="25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in your school life where you can start to </a:t>
            </a:r>
            <a:r>
              <a:rPr lang="en-GB" sz="2500" b="1" i="1" dirty="0">
                <a:solidFill>
                  <a:srgbClr val="FF9933"/>
                </a:solidFill>
                <a:latin typeface="Calibri "/>
                <a:cs typeface="Kalam" panose="02000000000000000000" pitchFamily="2" charset="0"/>
              </a:rPr>
              <a:t>shape your education </a:t>
            </a:r>
            <a:r>
              <a:rPr lang="en-GB" sz="25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by choosing to focus on the subjects you like most and do well.</a:t>
            </a:r>
          </a:p>
          <a:p>
            <a:endParaRPr lang="en-GB" sz="2500" b="1" i="1" dirty="0">
              <a:solidFill>
                <a:schemeClr val="accent1"/>
              </a:solidFill>
              <a:latin typeface="Calibri "/>
              <a:cs typeface="Kalam" panose="02000000000000000000" pitchFamily="2" charset="0"/>
            </a:endParaRPr>
          </a:p>
          <a:p>
            <a:r>
              <a:rPr lang="en-GB" sz="25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GCSE’S set you up for further study, teach you </a:t>
            </a:r>
            <a:r>
              <a:rPr lang="en-GB" sz="2500" b="1" i="1" dirty="0">
                <a:solidFill>
                  <a:srgbClr val="FF9933"/>
                </a:solidFill>
                <a:latin typeface="Calibri "/>
                <a:cs typeface="Kalam" panose="02000000000000000000" pitchFamily="2" charset="0"/>
              </a:rPr>
              <a:t>how </a:t>
            </a:r>
            <a:r>
              <a:rPr lang="en-GB" sz="25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to learn and give you valuable </a:t>
            </a:r>
            <a:r>
              <a:rPr lang="en-GB" sz="2500" b="1" i="1" dirty="0">
                <a:solidFill>
                  <a:srgbClr val="FF9933"/>
                </a:solidFill>
                <a:latin typeface="Calibri "/>
                <a:cs typeface="Kalam" panose="02000000000000000000" pitchFamily="2" charset="0"/>
              </a:rPr>
              <a:t>transferable skills </a:t>
            </a:r>
            <a:r>
              <a:rPr lang="en-GB" sz="25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such as communication, problem solving, </a:t>
            </a:r>
            <a:br>
              <a:rPr lang="en-GB" sz="25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</a:br>
            <a:r>
              <a:rPr lang="en-GB" sz="25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team work and responsibility.</a:t>
            </a:r>
          </a:p>
          <a:p>
            <a:endParaRPr lang="en-GB" sz="2500" b="1" i="1" dirty="0">
              <a:solidFill>
                <a:srgbClr val="FF9933"/>
              </a:solidFill>
              <a:latin typeface="Calibri "/>
              <a:cs typeface="Kalam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C8D58-FD41-4C34-80BA-CDCDF425F6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63" t="2675" r="4269" b="2409"/>
          <a:stretch/>
        </p:blipFill>
        <p:spPr>
          <a:xfrm>
            <a:off x="519595" y="2800349"/>
            <a:ext cx="3966680" cy="35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60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1BB6-3327-4BB7-AB68-AFC2467D6D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2A6DE-4AE9-493A-B2F9-2EF97CD791E2}"/>
              </a:ext>
            </a:extLst>
          </p:cNvPr>
          <p:cNvSpPr/>
          <p:nvPr/>
        </p:nvSpPr>
        <p:spPr>
          <a:xfrm>
            <a:off x="2861734" y="143364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79A64-0787-48DA-88DC-8BB5760C74EB}"/>
              </a:ext>
            </a:extLst>
          </p:cNvPr>
          <p:cNvSpPr txBox="1">
            <a:spLocks/>
          </p:cNvSpPr>
          <p:nvPr/>
        </p:nvSpPr>
        <p:spPr>
          <a:xfrm>
            <a:off x="2919245" y="856843"/>
            <a:ext cx="6468531" cy="42866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Let’s start </a:t>
            </a:r>
          </a:p>
          <a:p>
            <a:r>
              <a:rPr lang="en-US" sz="4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by thinking </a:t>
            </a:r>
          </a:p>
          <a:p>
            <a:r>
              <a:rPr lang="en-US" sz="123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BIG</a:t>
            </a:r>
          </a:p>
          <a:p>
            <a:endParaRPr lang="en-US" sz="4700" kern="1200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93DC7B4-39A5-4AEE-9E63-488F85DFF8E0}"/>
              </a:ext>
            </a:extLst>
          </p:cNvPr>
          <p:cNvSpPr txBox="1">
            <a:spLocks/>
          </p:cNvSpPr>
          <p:nvPr/>
        </p:nvSpPr>
        <p:spPr>
          <a:xfrm>
            <a:off x="2861735" y="4576091"/>
            <a:ext cx="6468531" cy="13809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Finding your </a:t>
            </a:r>
          </a:p>
          <a:p>
            <a:r>
              <a:rPr lang="en-US" sz="40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IKIGAI activity</a:t>
            </a:r>
            <a:endParaRPr lang="en-US" sz="4000" kern="1200" dirty="0">
              <a:solidFill>
                <a:schemeClr val="tx1"/>
              </a:solidFill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15320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itle 16">
            <a:extLst>
              <a:ext uri="{FF2B5EF4-FFF2-40B4-BE49-F238E27FC236}">
                <a16:creationId xmlns:a16="http://schemas.microsoft.com/office/drawing/2014/main" id="{ABE9F268-AB52-4024-A24D-E8AC3C443EA4}"/>
              </a:ext>
            </a:extLst>
          </p:cNvPr>
          <p:cNvSpPr txBox="1">
            <a:spLocks/>
          </p:cNvSpPr>
          <p:nvPr/>
        </p:nvSpPr>
        <p:spPr>
          <a:xfrm>
            <a:off x="223578" y="4970036"/>
            <a:ext cx="2167197" cy="125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4000" dirty="0">
                <a:solidFill>
                  <a:schemeClr val="bg1"/>
                </a:solidFill>
                <a:latin typeface="Calibri "/>
              </a:rPr>
              <a:t>Ikigai</a:t>
            </a:r>
          </a:p>
          <a:p>
            <a:pPr algn="l"/>
            <a:r>
              <a:rPr lang="en-GB" sz="2500" dirty="0">
                <a:solidFill>
                  <a:schemeClr val="bg1"/>
                </a:solidFill>
                <a:latin typeface="Calibri "/>
              </a:rPr>
              <a:t>Finding your purpose.</a:t>
            </a:r>
            <a:br>
              <a:rPr lang="en-GB" sz="2500" dirty="0">
                <a:solidFill>
                  <a:schemeClr val="bg1"/>
                </a:solidFill>
                <a:latin typeface="Calibri "/>
              </a:rPr>
            </a:br>
            <a:br>
              <a:rPr lang="en-GB" sz="2500" dirty="0">
                <a:solidFill>
                  <a:schemeClr val="bg1"/>
                </a:solidFill>
                <a:latin typeface="Calibri "/>
              </a:rPr>
            </a:br>
            <a:r>
              <a:rPr lang="en-GB" sz="2500" dirty="0">
                <a:solidFill>
                  <a:schemeClr val="bg1"/>
                </a:solidFill>
                <a:latin typeface="Calibri "/>
              </a:rPr>
              <a:t>Japanese word and idea: that you feel physically and emotionally balanced when you’re doing what you love.</a:t>
            </a:r>
            <a:br>
              <a:rPr lang="en-GB" sz="2500" dirty="0">
                <a:solidFill>
                  <a:schemeClr val="bg1"/>
                </a:solidFill>
                <a:latin typeface="Calibri "/>
              </a:rPr>
            </a:br>
            <a:br>
              <a:rPr lang="en-GB" sz="2500" dirty="0">
                <a:solidFill>
                  <a:schemeClr val="bg1"/>
                </a:solidFill>
                <a:latin typeface="Calibri "/>
              </a:rPr>
            </a:br>
            <a:endParaRPr lang="en-GB" sz="2500" dirty="0">
              <a:solidFill>
                <a:schemeClr val="bg1"/>
              </a:solidFill>
              <a:latin typeface="Calibri 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15EECD-5140-4335-AAFB-C617A20EC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203" y="739718"/>
            <a:ext cx="9434223" cy="537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97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D00296D8-9E11-44EF-AAA8-9D2E53F95A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503589"/>
              </p:ext>
            </p:extLst>
          </p:nvPr>
        </p:nvGraphicFramePr>
        <p:xfrm>
          <a:off x="1490133" y="0"/>
          <a:ext cx="10185399" cy="678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9DD4132-2A35-49C3-8780-A6B301BF2693}"/>
              </a:ext>
            </a:extLst>
          </p:cNvPr>
          <p:cNvSpPr txBox="1"/>
          <p:nvPr/>
        </p:nvSpPr>
        <p:spPr>
          <a:xfrm>
            <a:off x="282901" y="1026678"/>
            <a:ext cx="296512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from Rachel Lillywhite WIN Project Officer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D2E85E-3AC6-404F-B0DD-DCF3BC86E8B9}"/>
              </a:ext>
            </a:extLst>
          </p:cNvPr>
          <p:cNvSpPr txBox="1"/>
          <p:nvPr/>
        </p:nvSpPr>
        <p:spPr>
          <a:xfrm>
            <a:off x="3751460" y="2267143"/>
            <a:ext cx="1287265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>
                <a:latin typeface="Calibri" panose="020F0502020204030204" pitchFamily="34" charset="0"/>
                <a:cs typeface="Calibri" panose="020F0502020204030204" pitchFamily="34" charset="0"/>
              </a:rPr>
              <a:t>What I’m good at </a:t>
            </a:r>
          </a:p>
          <a:p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Designing</a:t>
            </a:r>
          </a:p>
          <a:p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Creativity</a:t>
            </a:r>
          </a:p>
          <a:p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Listening</a:t>
            </a:r>
          </a:p>
          <a:p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Supporting others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BC6974-386B-4584-8560-2AE508650D5A}"/>
              </a:ext>
            </a:extLst>
          </p:cNvPr>
          <p:cNvSpPr txBox="1"/>
          <p:nvPr/>
        </p:nvSpPr>
        <p:spPr>
          <a:xfrm>
            <a:off x="5739174" y="452511"/>
            <a:ext cx="168731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What I love</a:t>
            </a:r>
          </a:p>
          <a:p>
            <a:pPr algn="ctr"/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</a:p>
          <a:p>
            <a:pPr algn="ctr"/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Creativity </a:t>
            </a:r>
          </a:p>
          <a:p>
            <a:pPr algn="ctr"/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Variety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C4B94B-A48C-4B2D-B4F2-24153DC747A3}"/>
              </a:ext>
            </a:extLst>
          </p:cNvPr>
          <p:cNvSpPr txBox="1"/>
          <p:nvPr/>
        </p:nvSpPr>
        <p:spPr>
          <a:xfrm>
            <a:off x="8010525" y="2365506"/>
            <a:ext cx="192405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>
                <a:latin typeface="Calibri" panose="020F0502020204030204" pitchFamily="34" charset="0"/>
                <a:cs typeface="Calibri" panose="020F0502020204030204" pitchFamily="34" charset="0"/>
              </a:rPr>
              <a:t>What the </a:t>
            </a:r>
          </a:p>
          <a:p>
            <a:r>
              <a:rPr lang="en-GB" sz="1700" b="1" dirty="0">
                <a:latin typeface="Calibri" panose="020F0502020204030204" pitchFamily="34" charset="0"/>
                <a:cs typeface="Calibri" panose="020F0502020204030204" pitchFamily="34" charset="0"/>
              </a:rPr>
              <a:t>world needs</a:t>
            </a:r>
          </a:p>
          <a:p>
            <a:endParaRPr lang="en-GB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More acceptance</a:t>
            </a:r>
          </a:p>
          <a:p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More co-operation</a:t>
            </a:r>
          </a:p>
          <a:p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BIG IDEAS!</a:t>
            </a:r>
          </a:p>
          <a:p>
            <a:endParaRPr lang="en-GB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A3CF0F-F3B5-4E88-8B6D-3370BB4B5954}"/>
              </a:ext>
            </a:extLst>
          </p:cNvPr>
          <p:cNvSpPr txBox="1"/>
          <p:nvPr/>
        </p:nvSpPr>
        <p:spPr>
          <a:xfrm>
            <a:off x="5316205" y="5119806"/>
            <a:ext cx="26943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b="1" dirty="0">
                <a:latin typeface="Calibri" panose="020F0502020204030204" pitchFamily="34" charset="0"/>
                <a:cs typeface="Calibri" panose="020F0502020204030204" pitchFamily="34" charset="0"/>
              </a:rPr>
              <a:t>What can I be paid for?</a:t>
            </a:r>
          </a:p>
          <a:p>
            <a:pPr algn="ctr"/>
            <a:endParaRPr lang="en-GB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Creating workshops</a:t>
            </a:r>
          </a:p>
          <a:p>
            <a:pPr algn="ctr"/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Guiding young people</a:t>
            </a:r>
          </a:p>
          <a:p>
            <a:pPr algn="ctr"/>
            <a:endParaRPr lang="en-GB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A21C78B-15E6-4A57-A2B2-34ADA5C93C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424" y="160240"/>
            <a:ext cx="2753104" cy="7352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52128B-457C-4BA6-B7C3-15DE7D26A4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424" y="2227007"/>
            <a:ext cx="1287265" cy="143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0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63C523B3-53CF-4ED0-A178-789F38FDC737}"/>
              </a:ext>
            </a:extLst>
          </p:cNvPr>
          <p:cNvSpPr txBox="1">
            <a:spLocks/>
          </p:cNvSpPr>
          <p:nvPr/>
        </p:nvSpPr>
        <p:spPr>
          <a:xfrm>
            <a:off x="359557" y="3753069"/>
            <a:ext cx="2239553" cy="90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000" dirty="0">
                <a:solidFill>
                  <a:schemeClr val="accent2"/>
                </a:solidFill>
              </a:rPr>
              <a:t>Write in the circles</a:t>
            </a:r>
          </a:p>
          <a:p>
            <a:pPr marL="0" indent="0">
              <a:buFont typeface="Arial"/>
              <a:buNone/>
            </a:pPr>
            <a:r>
              <a:rPr lang="en-GB" sz="3000" dirty="0">
                <a:solidFill>
                  <a:schemeClr val="accent2"/>
                </a:solidFill>
              </a:rPr>
              <a:t>TRUST YOUR INSTINCTS!!</a:t>
            </a:r>
          </a:p>
          <a:p>
            <a:pPr marL="0" indent="0">
              <a:buFont typeface="Arial"/>
              <a:buNone/>
            </a:pPr>
            <a:endParaRPr lang="en-GB" sz="3000" dirty="0">
              <a:solidFill>
                <a:schemeClr val="accent2"/>
              </a:solidFill>
            </a:endParaRPr>
          </a:p>
          <a:p>
            <a:pPr marL="0" indent="0">
              <a:buFont typeface="Arial"/>
              <a:buNone/>
            </a:pPr>
            <a:endParaRPr lang="en-GB" sz="3000" dirty="0">
              <a:solidFill>
                <a:schemeClr val="accent2"/>
              </a:solidFill>
            </a:endParaRPr>
          </a:p>
          <a:p>
            <a:pPr marL="0" indent="0">
              <a:buFont typeface="Arial"/>
              <a:buNone/>
            </a:pPr>
            <a:endParaRPr lang="en-GB" sz="2500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en-GB" sz="2500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B99212-A1FC-491D-B96F-ED30B4357098}"/>
              </a:ext>
            </a:extLst>
          </p:cNvPr>
          <p:cNvGrpSpPr/>
          <p:nvPr/>
        </p:nvGrpSpPr>
        <p:grpSpPr>
          <a:xfrm>
            <a:off x="4901844" y="69654"/>
            <a:ext cx="3526535" cy="3526535"/>
            <a:chOff x="3278967" y="28391"/>
            <a:chExt cx="3526535" cy="352653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376D7F5-5085-4450-83B0-14576C7AE712}"/>
                </a:ext>
              </a:extLst>
            </p:cNvPr>
            <p:cNvSpPr/>
            <p:nvPr/>
          </p:nvSpPr>
          <p:spPr>
            <a:xfrm>
              <a:off x="3278967" y="28391"/>
              <a:ext cx="3526535" cy="352653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58046C30-F646-4C43-B9E9-93886DD6C28C}"/>
                </a:ext>
              </a:extLst>
            </p:cNvPr>
            <p:cNvSpPr txBox="1"/>
            <p:nvPr/>
          </p:nvSpPr>
          <p:spPr>
            <a:xfrm>
              <a:off x="4770654" y="1183554"/>
              <a:ext cx="777724" cy="1118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What I love? 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9921688-25C7-4098-B73F-B526BC6E9CA0}"/>
              </a:ext>
            </a:extLst>
          </p:cNvPr>
          <p:cNvGrpSpPr/>
          <p:nvPr/>
        </p:nvGrpSpPr>
        <p:grpSpPr>
          <a:xfrm>
            <a:off x="6512122" y="1668894"/>
            <a:ext cx="3526535" cy="3526535"/>
            <a:chOff x="4889245" y="1627631"/>
            <a:chExt cx="3526535" cy="3526535"/>
          </a:xfrm>
          <a:noFill/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0A0D524-D98B-4759-B1FC-62FE500B53C9}"/>
                </a:ext>
              </a:extLst>
            </p:cNvPr>
            <p:cNvSpPr/>
            <p:nvPr/>
          </p:nvSpPr>
          <p:spPr>
            <a:xfrm>
              <a:off x="4889245" y="1627631"/>
              <a:ext cx="3526535" cy="3526535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252848"/>
                <a:satOff val="-5806"/>
                <a:lumOff val="-3922"/>
                <a:alphaOff val="0"/>
              </a:schemeClr>
            </a:fillRef>
            <a:effectRef idx="0">
              <a:schemeClr val="accent5">
                <a:alpha val="50000"/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083495CC-9E56-4E3B-BB04-602FCF8E2BFA}"/>
                </a:ext>
              </a:extLst>
            </p:cNvPr>
            <p:cNvSpPr txBox="1"/>
            <p:nvPr/>
          </p:nvSpPr>
          <p:spPr>
            <a:xfrm>
              <a:off x="6478502" y="2032280"/>
              <a:ext cx="1213722" cy="271271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What the world needs?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40E5A1-3859-4F82-BA9C-68364D88D1F5}"/>
              </a:ext>
            </a:extLst>
          </p:cNvPr>
          <p:cNvGrpSpPr/>
          <p:nvPr/>
        </p:nvGrpSpPr>
        <p:grpSpPr>
          <a:xfrm>
            <a:off x="4952308" y="3228708"/>
            <a:ext cx="3526535" cy="3526535"/>
            <a:chOff x="3329431" y="3187445"/>
            <a:chExt cx="3526535" cy="3526535"/>
          </a:xfrm>
          <a:solidFill>
            <a:schemeClr val="bg1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8A33A7-A4ED-4280-853A-AD3CC2086A66}"/>
                </a:ext>
              </a:extLst>
            </p:cNvPr>
            <p:cNvSpPr/>
            <p:nvPr/>
          </p:nvSpPr>
          <p:spPr>
            <a:xfrm>
              <a:off x="3329431" y="3187445"/>
              <a:ext cx="3526535" cy="3526535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4505695"/>
                <a:satOff val="-11613"/>
                <a:lumOff val="-7843"/>
                <a:alphaOff val="0"/>
              </a:schemeClr>
            </a:fillRef>
            <a:effectRef idx="0">
              <a:schemeClr val="accent5">
                <a:alpha val="50000"/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2EB1EF0A-3FE1-4CF8-934C-21131F2CE0AE}"/>
                </a:ext>
              </a:extLst>
            </p:cNvPr>
            <p:cNvSpPr txBox="1"/>
            <p:nvPr/>
          </p:nvSpPr>
          <p:spPr>
            <a:xfrm>
              <a:off x="4676824" y="4710089"/>
              <a:ext cx="965385" cy="111899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What I can be paid for?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D55E73-050A-4DEF-ADF0-081DCEBDC207}"/>
              </a:ext>
            </a:extLst>
          </p:cNvPr>
          <p:cNvGrpSpPr/>
          <p:nvPr/>
        </p:nvGrpSpPr>
        <p:grpSpPr>
          <a:xfrm>
            <a:off x="3441337" y="1666637"/>
            <a:ext cx="3526535" cy="3526535"/>
            <a:chOff x="1818460" y="1625374"/>
            <a:chExt cx="3526535" cy="352653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DCA097-A959-4E05-A096-D6587B1687EA}"/>
                </a:ext>
              </a:extLst>
            </p:cNvPr>
            <p:cNvSpPr/>
            <p:nvPr/>
          </p:nvSpPr>
          <p:spPr>
            <a:xfrm>
              <a:off x="1818460" y="1625374"/>
              <a:ext cx="3526535" cy="352653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alpha val="50000"/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DC728B93-37DC-4206-8588-B4A6B84D34E7}"/>
                </a:ext>
              </a:extLst>
            </p:cNvPr>
            <p:cNvSpPr txBox="1"/>
            <p:nvPr/>
          </p:nvSpPr>
          <p:spPr>
            <a:xfrm>
              <a:off x="2089732" y="2032282"/>
              <a:ext cx="1356359" cy="2712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121EBB5-34E4-40A2-8079-80739CBEE8DF}"/>
              </a:ext>
            </a:extLst>
          </p:cNvPr>
          <p:cNvSpPr txBox="1"/>
          <p:nvPr/>
        </p:nvSpPr>
        <p:spPr>
          <a:xfrm>
            <a:off x="4158924" y="3106738"/>
            <a:ext cx="1363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What I’m good at?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AE0095-283F-4D19-826D-9A9A6BE63A90}"/>
              </a:ext>
            </a:extLst>
          </p:cNvPr>
          <p:cNvSpPr txBox="1"/>
          <p:nvPr/>
        </p:nvSpPr>
        <p:spPr>
          <a:xfrm>
            <a:off x="320511" y="301362"/>
            <a:ext cx="28236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+mj-lt"/>
              </a:rPr>
              <a:t>Complete the worksheet </a:t>
            </a:r>
          </a:p>
          <a:p>
            <a:endParaRPr lang="en-GB" sz="3000" b="1" dirty="0">
              <a:latin typeface="+mj-lt"/>
            </a:endParaRPr>
          </a:p>
          <a:p>
            <a:r>
              <a:rPr lang="en-GB" sz="3000" b="1" dirty="0">
                <a:latin typeface="+mj-lt"/>
              </a:rPr>
              <a:t>Try finding YOUR Ikigai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05A48ED-3E98-4EE0-81E1-AD69BB32F948}"/>
              </a:ext>
            </a:extLst>
          </p:cNvPr>
          <p:cNvSpPr/>
          <p:nvPr/>
        </p:nvSpPr>
        <p:spPr>
          <a:xfrm>
            <a:off x="9315101" y="132811"/>
            <a:ext cx="2720313" cy="235462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with your teachers.</a:t>
            </a:r>
          </a:p>
          <a:p>
            <a:pPr algn="ctr"/>
            <a:r>
              <a:rPr lang="en-GB" sz="23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could this task influence your choices?</a:t>
            </a:r>
          </a:p>
        </p:txBody>
      </p:sp>
    </p:spTree>
    <p:extLst>
      <p:ext uri="{BB962C8B-B14F-4D97-AF65-F5344CB8AC3E}">
        <p14:creationId xmlns:p14="http://schemas.microsoft.com/office/powerpoint/2010/main" val="175693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4.1|4.9|3.8|1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4.1|4.9|3.8|1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4.1|4.9|3.8|1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4.1|4.9|3.8|1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6.6|17.7|7.8|14.9|8.1|16.8|8.4|9.7|6.6|11.6|7.6|6.3|8.7|17.3|8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6.6|17.7|7.8|14.9|8.1|16.8|8.4|9.7|6.6|11.6|7.6|6.3|8.7|17.3|8.7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8B1E70CA05242A945C8131DBA1636" ma:contentTypeVersion="12" ma:contentTypeDescription="Create a new document." ma:contentTypeScope="" ma:versionID="328d7cbcb9de79c9f33d15f4f74eb713">
  <xsd:schema xmlns:xsd="http://www.w3.org/2001/XMLSchema" xmlns:xs="http://www.w3.org/2001/XMLSchema" xmlns:p="http://schemas.microsoft.com/office/2006/metadata/properties" xmlns:ns2="697de7bd-5867-4178-942f-583b8d1f0f88" xmlns:ns3="9644c121-1030-4358-be3a-abc9de34d686" targetNamespace="http://schemas.microsoft.com/office/2006/metadata/properties" ma:root="true" ma:fieldsID="85db81a6036f1bf8e605823ca74110c4" ns2:_="" ns3:_="">
    <xsd:import namespace="697de7bd-5867-4178-942f-583b8d1f0f88"/>
    <xsd:import namespace="9644c121-1030-4358-be3a-abc9de34d6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de7bd-5867-4178-942f-583b8d1f0f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44c121-1030-4358-be3a-abc9de34d68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8DD2C7-EF7B-40B5-92E6-C17927B501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860CA5-24B5-4AA9-AECC-31596039D4D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C6BC2E-64D1-4F0C-8823-2F621A168B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7de7bd-5867-4178-942f-583b8d1f0f88"/>
    <ds:schemaRef ds:uri="9644c121-1030-4358-be3a-abc9de34d6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13757</TotalTime>
  <Words>1007</Words>
  <Application>Microsoft Office PowerPoint</Application>
  <PresentationFormat>Widescreen</PresentationFormat>
  <Paragraphs>365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</vt:lpstr>
      <vt:lpstr>Cavolini</vt:lpstr>
      <vt:lpstr>Ink Free</vt:lpstr>
      <vt:lpstr>Kalam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Reconnect</dc:title>
  <dc:creator>Rosie Fellows</dc:creator>
  <cp:lastModifiedBy>Abi Williams</cp:lastModifiedBy>
  <cp:revision>1143</cp:revision>
  <cp:lastPrinted>2021-06-13T16:51:45Z</cp:lastPrinted>
  <dcterms:created xsi:type="dcterms:W3CDTF">2020-04-01T12:25:19Z</dcterms:created>
  <dcterms:modified xsi:type="dcterms:W3CDTF">2022-01-18T16:33:08Z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0x01010037A8B1E70CA05242A945C8131DBA1636</vt:lpwstr>
  </property>
</Properties>
</file>