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99" r:id="rId3"/>
    <p:sldId id="508" r:id="rId4"/>
    <p:sldId id="538" r:id="rId5"/>
    <p:sldId id="509" r:id="rId6"/>
    <p:sldId id="537" r:id="rId7"/>
    <p:sldId id="526" r:id="rId8"/>
    <p:sldId id="527" r:id="rId9"/>
    <p:sldId id="528" r:id="rId10"/>
    <p:sldId id="536" r:id="rId11"/>
    <p:sldId id="522" r:id="rId12"/>
    <p:sldId id="540" r:id="rId13"/>
    <p:sldId id="552" r:id="rId14"/>
    <p:sldId id="541" r:id="rId15"/>
    <p:sldId id="514" r:id="rId16"/>
    <p:sldId id="539" r:id="rId17"/>
    <p:sldId id="512" r:id="rId18"/>
    <p:sldId id="515" r:id="rId19"/>
    <p:sldId id="519" r:id="rId20"/>
    <p:sldId id="520" r:id="rId21"/>
    <p:sldId id="510" r:id="rId22"/>
    <p:sldId id="542" r:id="rId23"/>
    <p:sldId id="550" r:id="rId24"/>
    <p:sldId id="553" r:id="rId25"/>
    <p:sldId id="544" r:id="rId26"/>
    <p:sldId id="551" r:id="rId27"/>
  </p:sldIdLst>
  <p:sldSz cx="12192000" cy="6858000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E66B0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D9141-86EC-40B8-98AB-DDB0DFFCCC77}" v="1616" dt="2021-11-04T14:56:43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38866" autoAdjust="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0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3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96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92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80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578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4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73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846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70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18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011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45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540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197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79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99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67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04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9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0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83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yYMLESCiUY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eyYMLESCiU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3TC2TIRVJrU?feature=oembed" TargetMode="External"/><Relationship Id="rId4" Type="http://schemas.openxmlformats.org/officeDocument/2006/relationships/hyperlink" Target="https://www.youtube.com/watch?v=3TC2TIRVJr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ucas.com/explore/courses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uniguide.co.uk/" TargetMode="External"/><Relationship Id="rId3" Type="http://schemas.openxmlformats.org/officeDocument/2006/relationships/hyperlink" Target="https://www.thestudentroom.co.uk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winncop.ac.uk/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8fjH8sfpU?feature=oembed" TargetMode="External"/><Relationship Id="rId4" Type="http://schemas.openxmlformats.org/officeDocument/2006/relationships/hyperlink" Target="https://www.youtube.com/watch?v=3TC2TIRVJ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Ij1-N6FOLUKwrY_MiUBrnmTcUk7oxAZLhPrP96gyYK1URVA2TDRLUFgxT1ZaUzBQVlhMRE1UM1haWSQlQCN0PWcu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B5C62-918A-494E-A311-3E734E3E75E4}"/>
              </a:ext>
            </a:extLst>
          </p:cNvPr>
          <p:cNvSpPr txBox="1"/>
          <p:nvPr/>
        </p:nvSpPr>
        <p:spPr>
          <a:xfrm>
            <a:off x="4656457" y="-30824"/>
            <a:ext cx="693279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30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</a:t>
            </a:r>
          </a:p>
          <a:p>
            <a: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Lawyer, Barrister, Detective, Company Secretary, Teacher, Paralegal, Trading Standards Officer, Stockbroker, </a:t>
            </a:r>
            <a:b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Advice Worker, Border Force Officer.</a:t>
            </a:r>
          </a:p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r>
              <a:rPr lang="en-GB" sz="2100" dirty="0">
                <a:solidFill>
                  <a:schemeClr val="accent2"/>
                </a:solidFill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F9DD8-4E77-400B-98AA-A63133DF9B48}"/>
              </a:ext>
            </a:extLst>
          </p:cNvPr>
          <p:cNvSpPr txBox="1"/>
          <p:nvPr/>
        </p:nvSpPr>
        <p:spPr>
          <a:xfrm>
            <a:off x="4656457" y="2317042"/>
            <a:ext cx="63123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30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 and Design</a:t>
            </a:r>
          </a:p>
          <a:p>
            <a:r>
              <a:rPr lang="en-GB" sz="21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Interior Designer, Graphic Designer, Animator, Special Effects Artist, Fashion Designer, Multi-Media Artist, Teacher, Illustrator, Architect, Film Maker.</a:t>
            </a:r>
            <a:endParaRPr lang="en-GB" sz="2100" b="1" i="1" dirty="0">
              <a:solidFill>
                <a:srgbClr val="3E66B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97BBA-BB1A-4796-AA30-702F0A90290D}"/>
              </a:ext>
            </a:extLst>
          </p:cNvPr>
          <p:cNvSpPr txBox="1"/>
          <p:nvPr/>
        </p:nvSpPr>
        <p:spPr>
          <a:xfrm>
            <a:off x="4656457" y="4025202"/>
            <a:ext cx="6932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Biosciences</a:t>
            </a:r>
          </a:p>
          <a:p>
            <a:pPr algn="l"/>
            <a: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Scientific Researcher, Microbiologist, Immunologist, Biochemist, Laboratory Technician, Conservation Manager,</a:t>
            </a:r>
            <a:r>
              <a:rPr lang="en-GB" sz="21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Toxicologist,</a:t>
            </a:r>
            <a:r>
              <a:rPr lang="en-GB" sz="21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1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Clinical Researcher, Nutritionist/Dietitian, Sports Coach, Teacher or Lecturer.</a:t>
            </a:r>
          </a:p>
          <a:p>
            <a:endParaRPr lang="en-GB" sz="21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4B95B-13D6-45A2-B75F-1009D418E114}"/>
              </a:ext>
            </a:extLst>
          </p:cNvPr>
          <p:cNvSpPr txBox="1"/>
          <p:nvPr/>
        </p:nvSpPr>
        <p:spPr>
          <a:xfrm>
            <a:off x="8862686" y="5476551"/>
            <a:ext cx="32073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many more…</a:t>
            </a:r>
          </a:p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1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r>
              <a:rPr lang="en-GB" sz="2100" dirty="0">
                <a:solidFill>
                  <a:schemeClr val="accent2"/>
                </a:solidFill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832D7-64F2-44E5-958A-0EDEF710D8F2}"/>
              </a:ext>
            </a:extLst>
          </p:cNvPr>
          <p:cNvSpPr txBox="1"/>
          <p:nvPr/>
        </p:nvSpPr>
        <p:spPr>
          <a:xfrm>
            <a:off x="602751" y="3031553"/>
            <a:ext cx="27945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Answers:</a:t>
            </a:r>
          </a:p>
          <a:p>
            <a:endParaRPr lang="en-GB" sz="27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28421" y="1550972"/>
            <a:ext cx="278563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Maybe you’ll end up doing a </a:t>
            </a:r>
            <a:r>
              <a:rPr lang="en-GB" sz="27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7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 subject you’re passionate about, discover something new and become a doctor?</a:t>
            </a:r>
          </a:p>
          <a:p>
            <a:endParaRPr lang="en-GB" sz="35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D0A24A-9D6F-4939-9932-EC346D1CC84B}"/>
              </a:ext>
            </a:extLst>
          </p:cNvPr>
          <p:cNvSpPr txBox="1">
            <a:spLocks/>
          </p:cNvSpPr>
          <p:nvPr/>
        </p:nvSpPr>
        <p:spPr>
          <a:xfrm>
            <a:off x="3372951" y="5706475"/>
            <a:ext cx="2598971" cy="438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E0944-EBE6-424C-B032-4A77CA2B5CF9}"/>
              </a:ext>
            </a:extLst>
          </p:cNvPr>
          <p:cNvSpPr txBox="1"/>
          <p:nvPr/>
        </p:nvSpPr>
        <p:spPr>
          <a:xfrm>
            <a:off x="3372951" y="152037"/>
            <a:ext cx="83097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Doctors don’t just work in medicine</a:t>
            </a:r>
          </a:p>
          <a:p>
            <a:endParaRPr lang="en-GB" sz="35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04DD2-F52A-4D4C-987A-F904637DD5C3}"/>
              </a:ext>
            </a:extLst>
          </p:cNvPr>
          <p:cNvSpPr txBox="1"/>
          <p:nvPr/>
        </p:nvSpPr>
        <p:spPr>
          <a:xfrm>
            <a:off x="3305230" y="6190316"/>
            <a:ext cx="83097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become a doctor of a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en-GB" sz="27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love</a:t>
            </a:r>
          </a:p>
          <a:p>
            <a:endParaRPr lang="en-GB" sz="3000" b="1" dirty="0">
              <a:solidFill>
                <a:schemeClr val="tx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35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pic>
        <p:nvPicPr>
          <p:cNvPr id="3" name="Online Media 2" title="What is a PhD?">
            <a:hlinkClick r:id="" action="ppaction://media"/>
            <a:extLst>
              <a:ext uri="{FF2B5EF4-FFF2-40B4-BE49-F238E27FC236}">
                <a16:creationId xmlns:a16="http://schemas.microsoft.com/office/drawing/2014/main" id="{0E021944-00F9-47ED-A5EC-6C9CC17C08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25915" y="791475"/>
            <a:ext cx="8344116" cy="47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847295" y="1312774"/>
            <a:ext cx="4507125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WILL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LEARN?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441835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532589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34577-AEDB-4B4E-A3F5-2EDFDD98564F}"/>
              </a:ext>
            </a:extLst>
          </p:cNvPr>
          <p:cNvSpPr txBox="1"/>
          <p:nvPr/>
        </p:nvSpPr>
        <p:spPr>
          <a:xfrm>
            <a:off x="8702099" y="3848376"/>
            <a:ext cx="2248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I’ve heard you have lectures not lessons?</a:t>
            </a:r>
            <a:endParaRPr lang="en-GB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832D7-64F2-44E5-958A-0EDEF710D8F2}"/>
              </a:ext>
            </a:extLst>
          </p:cNvPr>
          <p:cNvSpPr txBox="1"/>
          <p:nvPr/>
        </p:nvSpPr>
        <p:spPr>
          <a:xfrm>
            <a:off x="602751" y="2465761"/>
            <a:ext cx="2794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 </a:t>
            </a:r>
          </a:p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</a:p>
          <a:p>
            <a:r>
              <a:rPr lang="en-GB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647E0-FB03-4498-BF75-486EDB4FC1F0}"/>
              </a:ext>
            </a:extLst>
          </p:cNvPr>
          <p:cNvSpPr txBox="1"/>
          <p:nvPr/>
        </p:nvSpPr>
        <p:spPr>
          <a:xfrm>
            <a:off x="5137014" y="1859235"/>
            <a:ext cx="5657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the following video</a:t>
            </a:r>
          </a:p>
          <a:p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</a:t>
            </a: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en-GB" sz="30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learning between school and university?</a:t>
            </a:r>
          </a:p>
          <a:p>
            <a:endParaRPr lang="en-GB" sz="30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</a:t>
            </a: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similarities?</a:t>
            </a:r>
          </a:p>
          <a:p>
            <a:endParaRPr lang="en-GB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's a Lecture Like? | University of East Anglia (UEA)">
            <a:hlinkClick r:id="" action="ppaction://media"/>
            <a:extLst>
              <a:ext uri="{FF2B5EF4-FFF2-40B4-BE49-F238E27FC236}">
                <a16:creationId xmlns:a16="http://schemas.microsoft.com/office/drawing/2014/main" id="{CF808204-26A4-4DB1-B183-83D2108E2D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5462" y="238125"/>
            <a:ext cx="10081075" cy="56958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A98F0E-92E3-40E9-A99E-FC7C98780B3A}"/>
              </a:ext>
            </a:extLst>
          </p:cNvPr>
          <p:cNvSpPr/>
          <p:nvPr/>
        </p:nvSpPr>
        <p:spPr>
          <a:xfrm>
            <a:off x="1055462" y="6160486"/>
            <a:ext cx="2634506" cy="53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4F8238-81BC-4811-B12A-BFBD3C4735CD}"/>
              </a:ext>
            </a:extLst>
          </p:cNvPr>
          <p:cNvSpPr txBox="1">
            <a:spLocks/>
          </p:cNvSpPr>
          <p:nvPr/>
        </p:nvSpPr>
        <p:spPr>
          <a:xfrm>
            <a:off x="1055462" y="6089627"/>
            <a:ext cx="2634506" cy="530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465621" y="1367334"/>
            <a:ext cx="525771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DOES STUDENT LIFE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LOOK LIKE?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D0B982-8733-4EDF-90AB-A4B71E2524AA}"/>
              </a:ext>
            </a:extLst>
          </p:cNvPr>
          <p:cNvGrpSpPr/>
          <p:nvPr/>
        </p:nvGrpSpPr>
        <p:grpSpPr>
          <a:xfrm>
            <a:off x="8441835" y="3582335"/>
            <a:ext cx="2700390" cy="1817290"/>
            <a:chOff x="8989863" y="3506321"/>
            <a:chExt cx="2700390" cy="181729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7B02A22-E01E-47BA-A610-09898FBB5F12}"/>
                </a:ext>
              </a:extLst>
            </p:cNvPr>
            <p:cNvSpPr/>
            <p:nvPr/>
          </p:nvSpPr>
          <p:spPr>
            <a:xfrm>
              <a:off x="8989863" y="3506321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22A386-0ED4-438E-882A-10EB791D6B3F}"/>
                </a:ext>
              </a:extLst>
            </p:cNvPr>
            <p:cNvSpPr txBox="1"/>
            <p:nvPr/>
          </p:nvSpPr>
          <p:spPr>
            <a:xfrm>
              <a:off x="9345929" y="3789300"/>
              <a:ext cx="199906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How do I know I’ll </a:t>
              </a:r>
            </a:p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fit in?</a:t>
              </a:r>
              <a:endParaRPr lang="en-GB" sz="27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85C6EBE6-B80E-4369-8B01-3A84C27BEE3C}"/>
                </a:ext>
              </a:extLst>
            </p:cNvPr>
            <p:cNvSpPr/>
            <p:nvPr/>
          </p:nvSpPr>
          <p:spPr>
            <a:xfrm>
              <a:off x="9080617" y="3555981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29252" y="1352550"/>
            <a:ext cx="334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all about lectures. University is great for learning to live independently, discovering a new place and making new friends.</a:t>
            </a:r>
          </a:p>
          <a:p>
            <a:endParaRPr lang="en-GB" sz="27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3E6E6-674F-4D8B-8853-0295FBCEEEC4}"/>
              </a:ext>
            </a:extLst>
          </p:cNvPr>
          <p:cNvSpPr txBox="1"/>
          <p:nvPr/>
        </p:nvSpPr>
        <p:spPr>
          <a:xfrm>
            <a:off x="3875843" y="301287"/>
            <a:ext cx="77670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tons of clubs and societies you can join: here are just a few from Staffordshire University:</a:t>
            </a:r>
          </a:p>
          <a:p>
            <a:endParaRPr lang="en-GB" sz="35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8559F-88A9-4D39-8158-F4B69DC4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06" y="1352550"/>
            <a:ext cx="1680459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55E4A-78C9-4179-A202-A27A899C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922" y="1449484"/>
            <a:ext cx="1680460" cy="1580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9F614-1A36-4947-828C-D0DBC8443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209" y="3238500"/>
            <a:ext cx="1801252" cy="1651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0D5891-DDA1-4332-8EC1-8C50C3C94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922" y="3260664"/>
            <a:ext cx="1798784" cy="1582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42FDA0-D40B-4EB8-89FA-88F345006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381" y="1461716"/>
            <a:ext cx="1604620" cy="1693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C96481-B8D6-4661-9F35-653F85F47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381" y="3264582"/>
            <a:ext cx="1814765" cy="16004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E9AF41-4385-4DC8-A4C2-25E5EBF54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192" y="5066562"/>
            <a:ext cx="1801252" cy="14339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047DE4-1072-4E17-8C20-623E84B5C2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795" y="5069076"/>
            <a:ext cx="1769571" cy="143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D5835E-B58F-4F7D-B2BA-99124EED5C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1828" y="1473961"/>
            <a:ext cx="1604620" cy="17360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B75FA9-D0AB-489A-8153-4376DD040E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1828" y="3357039"/>
            <a:ext cx="1604620" cy="15625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277BD2-ECE7-4EB6-9BAC-EE9C395D71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5879" y="5197364"/>
            <a:ext cx="1479216" cy="13031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53ECD6-29F7-42E5-90E0-DF45DAEF82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5095" y="5067664"/>
            <a:ext cx="1729905" cy="154216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53587D6-B39E-46A5-95F7-8CB5326AE954}"/>
              </a:ext>
            </a:extLst>
          </p:cNvPr>
          <p:cNvSpPr/>
          <p:nvPr/>
        </p:nvSpPr>
        <p:spPr>
          <a:xfrm>
            <a:off x="395665" y="4511106"/>
            <a:ext cx="3269180" cy="196796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can’t find a club you like could start your own.</a:t>
            </a:r>
          </a:p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your club be called?</a:t>
            </a:r>
          </a:p>
        </p:txBody>
      </p:sp>
    </p:spTree>
    <p:extLst>
      <p:ext uri="{BB962C8B-B14F-4D97-AF65-F5344CB8AC3E}">
        <p14:creationId xmlns:p14="http://schemas.microsoft.com/office/powerpoint/2010/main" val="18713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441835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774078" y="4150775"/>
            <a:ext cx="20619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that?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532589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2419D-59CE-435C-8B84-FCBF157EA101}"/>
              </a:ext>
            </a:extLst>
          </p:cNvPr>
          <p:cNvGrpSpPr/>
          <p:nvPr/>
        </p:nvGrpSpPr>
        <p:grpSpPr>
          <a:xfrm>
            <a:off x="3840913" y="1103224"/>
            <a:ext cx="4507125" cy="3010687"/>
            <a:chOff x="3840913" y="1103224"/>
            <a:chExt cx="4507125" cy="3010687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F6179A64-0787-48DA-88DC-8BB5760C74EB}"/>
                </a:ext>
              </a:extLst>
            </p:cNvPr>
            <p:cNvSpPr txBox="1">
              <a:spLocks/>
            </p:cNvSpPr>
            <p:nvPr/>
          </p:nvSpPr>
          <p:spPr>
            <a:xfrm>
              <a:off x="3840913" y="1103224"/>
              <a:ext cx="4507125" cy="301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rmAutofit fontScale="975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4700" b="1" kern="12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GETTING USED TO UCAS</a:t>
              </a:r>
              <a:endParaRPr lang="en-US" sz="4700" kern="1200" dirty="0">
                <a:solidFill>
                  <a:schemeClr val="tx1"/>
                </a:solidFill>
                <a:latin typeface="Calibri 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5D35D7-D43A-4AB0-BE14-54F39E6F6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2892" y="3470076"/>
              <a:ext cx="1531462" cy="532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58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The UCAS application deadline has been extended by 2 weeks - what students  need to know | Halifax Courier">
            <a:extLst>
              <a:ext uri="{FF2B5EF4-FFF2-40B4-BE49-F238E27FC236}">
                <a16:creationId xmlns:a16="http://schemas.microsoft.com/office/drawing/2014/main" id="{2E7A9E65-9578-44AF-BD0E-B1CB54B9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65" y="417546"/>
            <a:ext cx="6300685" cy="41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01C47-CE5A-4C14-AAA3-98C1BD39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692" y="3813656"/>
            <a:ext cx="2857833" cy="1606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3C4BB3-30EB-41D1-991C-EE73788D626A}"/>
              </a:ext>
            </a:extLst>
          </p:cNvPr>
          <p:cNvSpPr txBox="1">
            <a:spLocks/>
          </p:cNvSpPr>
          <p:nvPr/>
        </p:nvSpPr>
        <p:spPr>
          <a:xfrm>
            <a:off x="4009692" y="5694365"/>
            <a:ext cx="2857833" cy="889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ALL THE COURSES AVAILABLE ON THE UCAS WEBSITE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2DB5DE-7DA8-409B-AAC9-8975E07588DD}"/>
              </a:ext>
            </a:extLst>
          </p:cNvPr>
          <p:cNvSpPr/>
          <p:nvPr/>
        </p:nvSpPr>
        <p:spPr>
          <a:xfrm>
            <a:off x="9059246" y="4188468"/>
            <a:ext cx="2857833" cy="225198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worry you’ll get lots of help filling in the form when the time comes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A103D-625D-4EBC-9ED0-62EF7C0F2B26}"/>
              </a:ext>
            </a:extLst>
          </p:cNvPr>
          <p:cNvSpPr/>
          <p:nvPr/>
        </p:nvSpPr>
        <p:spPr>
          <a:xfrm>
            <a:off x="5526262" y="2836387"/>
            <a:ext cx="1903257" cy="176613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never too early to start looking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143351" y="1074509"/>
            <a:ext cx="342523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apply </a:t>
            </a:r>
            <a:r>
              <a:rPr lang="en-GB" sz="27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university </a:t>
            </a:r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filling </a:t>
            </a:r>
            <a:b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UCAS form.</a:t>
            </a: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includes a personal statement which describes you, your interests, experiences and why you want to study the course you’ve chosen.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465621" y="1379449"/>
            <a:ext cx="525771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03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0FD6C6-6088-45D3-B0BF-66EEFEB2E36D}"/>
              </a:ext>
            </a:extLst>
          </p:cNvPr>
          <p:cNvGrpSpPr/>
          <p:nvPr/>
        </p:nvGrpSpPr>
        <p:grpSpPr>
          <a:xfrm>
            <a:off x="8397761" y="3503070"/>
            <a:ext cx="2700390" cy="1817290"/>
            <a:chOff x="8989863" y="3506321"/>
            <a:chExt cx="2700390" cy="181729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7B02A22-E01E-47BA-A610-09898FBB5F12}"/>
                </a:ext>
              </a:extLst>
            </p:cNvPr>
            <p:cNvSpPr/>
            <p:nvPr/>
          </p:nvSpPr>
          <p:spPr>
            <a:xfrm>
              <a:off x="8989863" y="3506321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22A386-0ED4-438E-882A-10EB791D6B3F}"/>
                </a:ext>
              </a:extLst>
            </p:cNvPr>
            <p:cNvSpPr txBox="1"/>
            <p:nvPr/>
          </p:nvSpPr>
          <p:spPr>
            <a:xfrm>
              <a:off x="9192645" y="3985666"/>
              <a:ext cx="23532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Where do I go for help?</a:t>
              </a:r>
              <a:endParaRPr lang="en-GB" sz="27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85C6EBE6-B80E-4369-8B01-3A84C27BEE3C}"/>
                </a:ext>
              </a:extLst>
            </p:cNvPr>
            <p:cNvSpPr/>
            <p:nvPr/>
          </p:nvSpPr>
          <p:spPr>
            <a:xfrm>
              <a:off x="9080617" y="3555981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9FFE3D9-C5D8-400B-8494-FAACBC77F29A}"/>
              </a:ext>
            </a:extLst>
          </p:cNvPr>
          <p:cNvSpPr txBox="1">
            <a:spLocks/>
          </p:cNvSpPr>
          <p:nvPr/>
        </p:nvSpPr>
        <p:spPr>
          <a:xfrm>
            <a:off x="3556375" y="772196"/>
            <a:ext cx="525771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NEXT?</a:t>
            </a:r>
            <a:endParaRPr lang="en-US" sz="5400" kern="1200" dirty="0">
              <a:solidFill>
                <a:schemeClr val="tx1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091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F98DF0E-EE74-4D98-B180-92ACE6A8E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21830"/>
            <a:ext cx="6281336" cy="56213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7C68A9-C4FA-4E1E-AC50-68AE5E3F2A5C}"/>
              </a:ext>
            </a:extLst>
          </p:cNvPr>
          <p:cNvSpPr txBox="1">
            <a:spLocks/>
          </p:cNvSpPr>
          <p:nvPr/>
        </p:nvSpPr>
        <p:spPr>
          <a:xfrm>
            <a:off x="6441479" y="3918903"/>
            <a:ext cx="5517931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PRE-16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3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INTRODUCTION TO HIGHER EDUCATION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92932-3A31-4977-999C-2B5C7F76C77E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73429" y="2759586"/>
            <a:ext cx="36097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lots of places to find out more about university life.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9B9D00-B273-4506-943F-E7ABC183E7D7}"/>
              </a:ext>
            </a:extLst>
          </p:cNvPr>
          <p:cNvSpPr txBox="1">
            <a:spLocks/>
          </p:cNvSpPr>
          <p:nvPr/>
        </p:nvSpPr>
        <p:spPr>
          <a:xfrm>
            <a:off x="4819483" y="2743385"/>
            <a:ext cx="2571917" cy="6598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 FOR LEARNING ABOUT STUDENT LIFE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D5BBC-0785-4BF7-9732-FE6B1BDF4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483" y="617980"/>
            <a:ext cx="2261478" cy="20406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525C82-1DB7-4639-8895-946D2368BCE4}"/>
              </a:ext>
            </a:extLst>
          </p:cNvPr>
          <p:cNvSpPr txBox="1">
            <a:spLocks/>
          </p:cNvSpPr>
          <p:nvPr/>
        </p:nvSpPr>
        <p:spPr>
          <a:xfrm>
            <a:off x="8248484" y="2432348"/>
            <a:ext cx="2416819" cy="96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 FOR STUDENTS, PARENTS AND TEACHERS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1E28B4-FD85-417A-B68C-8CB215A58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969" y="904384"/>
            <a:ext cx="3934106" cy="1286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305C21-42BF-42E4-B3A9-00D053EF0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470" y="3824442"/>
            <a:ext cx="4148634" cy="14143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BD684FD-4C83-482D-9DFF-CCF43CC088EC}"/>
              </a:ext>
            </a:extLst>
          </p:cNvPr>
          <p:cNvSpPr txBox="1">
            <a:spLocks/>
          </p:cNvSpPr>
          <p:nvPr/>
        </p:nvSpPr>
        <p:spPr>
          <a:xfrm>
            <a:off x="5429084" y="5129671"/>
            <a:ext cx="1962316" cy="965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 FOR SEARCHING FOR COURSES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C482F5-6840-4F33-A17F-B3582C9811F0}"/>
              </a:ext>
            </a:extLst>
          </p:cNvPr>
          <p:cNvSpPr/>
          <p:nvPr/>
        </p:nvSpPr>
        <p:spPr>
          <a:xfrm>
            <a:off x="8731306" y="3989451"/>
            <a:ext cx="3138714" cy="2280439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to ask around your family, friends or teachers for their experiences</a:t>
            </a:r>
          </a:p>
        </p:txBody>
      </p:sp>
    </p:spTree>
    <p:extLst>
      <p:ext uri="{BB962C8B-B14F-4D97-AF65-F5344CB8AC3E}">
        <p14:creationId xmlns:p14="http://schemas.microsoft.com/office/powerpoint/2010/main" val="37106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16479" y="1484789"/>
            <a:ext cx="3404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questions to think about or discuss what’s important to you.</a:t>
            </a: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 / Disagree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D5806-FE63-4675-B228-79E7968528D8}"/>
              </a:ext>
            </a:extLst>
          </p:cNvPr>
          <p:cNvSpPr txBox="1"/>
          <p:nvPr/>
        </p:nvSpPr>
        <p:spPr>
          <a:xfrm>
            <a:off x="4905969" y="2006312"/>
            <a:ext cx="623752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a favourite subject at school now?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love debating and getting involved in discussions?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care about the world and want to make a difference?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enjoy practical learning, rather than writing and sitting?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I’d like to start working but get a qualification at the same time?</a:t>
            </a: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45D8C-3B3C-4B30-A519-8621B213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29" y="4273264"/>
            <a:ext cx="1165306" cy="17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B98D8-6126-48D3-B5B5-A2E1D0B94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14"/>
          <a:stretch/>
        </p:blipFill>
        <p:spPr>
          <a:xfrm>
            <a:off x="5561862" y="389461"/>
            <a:ext cx="954987" cy="1298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0EE6C-CA07-4232-B5CF-D45208177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02" r="1539"/>
          <a:stretch/>
        </p:blipFill>
        <p:spPr>
          <a:xfrm>
            <a:off x="6889434" y="389461"/>
            <a:ext cx="924932" cy="12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E2E80-A88D-4ED9-8A55-B600B6FABBF7}"/>
              </a:ext>
            </a:extLst>
          </p:cNvPr>
          <p:cNvSpPr txBox="1"/>
          <p:nvPr/>
        </p:nvSpPr>
        <p:spPr>
          <a:xfrm>
            <a:off x="198721" y="1697736"/>
            <a:ext cx="353979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questions to think about or discuss your next steps / future pathway</a:t>
            </a:r>
          </a:p>
          <a:p>
            <a:endParaRPr lang="en-GB" sz="27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 / Disagree</a:t>
            </a:r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7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D4B9C-4F64-4FC8-8095-8DC33620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28" y="4514503"/>
            <a:ext cx="1165306" cy="1717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40538-9E7B-49A5-8564-6A1819E443BE}"/>
              </a:ext>
            </a:extLst>
          </p:cNvPr>
          <p:cNvSpPr txBox="1"/>
          <p:nvPr/>
        </p:nvSpPr>
        <p:spPr>
          <a:xfrm>
            <a:off x="4650786" y="1710670"/>
            <a:ext cx="6394844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I’d </a:t>
            </a:r>
            <a:r>
              <a:rPr lang="en-GB" sz="25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 a university where everything is on one big campus? </a:t>
            </a:r>
            <a:r>
              <a:rPr lang="en-GB" sz="2000" b="1" i="1" dirty="0">
                <a:solidFill>
                  <a:srgbClr val="3E66B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(shops/clubs/cafes/lectures/accommodation)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I’d prefer a local university where I can live at home?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know someone who goes to university?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know someone who went to university?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the idea of all the clubs/societies at university?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is not for 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is for 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might be for ME?</a:t>
            </a: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F95F90-D9AC-47E9-862F-EA7FEB60DF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14"/>
          <a:stretch/>
        </p:blipFill>
        <p:spPr>
          <a:xfrm>
            <a:off x="5254365" y="227620"/>
            <a:ext cx="954987" cy="12989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0BB241-5F79-4F2B-B5B5-5963A221B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02" r="1539"/>
          <a:stretch/>
        </p:blipFill>
        <p:spPr>
          <a:xfrm>
            <a:off x="6581937" y="227620"/>
            <a:ext cx="924932" cy="12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75991004-49B1-4AFC-8D5C-2AF5EF443AE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468B0B-29CC-4D8F-B99F-83B6644B6AF7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A7C0C79B-3B5B-4356-AA41-5134C56B176C}"/>
              </a:ext>
            </a:extLst>
          </p:cNvPr>
          <p:cNvSpPr txBox="1">
            <a:spLocks/>
          </p:cNvSpPr>
          <p:nvPr/>
        </p:nvSpPr>
        <p:spPr>
          <a:xfrm>
            <a:off x="2865980" y="1943092"/>
            <a:ext cx="6468532" cy="1015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SHOW OF HANDS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F916F43E-97C4-444A-B6DD-4D14F95E8E20}"/>
              </a:ext>
            </a:extLst>
          </p:cNvPr>
          <p:cNvSpPr txBox="1">
            <a:spLocks/>
          </p:cNvSpPr>
          <p:nvPr/>
        </p:nvSpPr>
        <p:spPr>
          <a:xfrm>
            <a:off x="2814109" y="1371998"/>
            <a:ext cx="6468532" cy="76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Final Questions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8011DB-2E70-44C9-8D73-94E9C152E96E}"/>
              </a:ext>
            </a:extLst>
          </p:cNvPr>
          <p:cNvSpPr txBox="1"/>
          <p:nvPr/>
        </p:nvSpPr>
        <p:spPr>
          <a:xfrm>
            <a:off x="2733123" y="4262185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2.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BBDD915-AE4B-4FE4-ABA9-1E7790270035}"/>
              </a:ext>
            </a:extLst>
          </p:cNvPr>
          <p:cNvSpPr txBox="1"/>
          <p:nvPr/>
        </p:nvSpPr>
        <p:spPr>
          <a:xfrm>
            <a:off x="2757231" y="3261049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1.</a:t>
            </a:r>
          </a:p>
        </p:txBody>
      </p:sp>
      <p:pic>
        <p:nvPicPr>
          <p:cNvPr id="110" name="Picture 2" descr="See the source image">
            <a:extLst>
              <a:ext uri="{FF2B5EF4-FFF2-40B4-BE49-F238E27FC236}">
                <a16:creationId xmlns:a16="http://schemas.microsoft.com/office/drawing/2014/main" id="{32F31F90-5513-41F6-AD07-E6E6F4943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560" r="12555" b="9982"/>
          <a:stretch/>
        </p:blipFill>
        <p:spPr bwMode="auto">
          <a:xfrm>
            <a:off x="10710779" y="5377367"/>
            <a:ext cx="1346310" cy="13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itle 1">
            <a:extLst>
              <a:ext uri="{FF2B5EF4-FFF2-40B4-BE49-F238E27FC236}">
                <a16:creationId xmlns:a16="http://schemas.microsoft.com/office/drawing/2014/main" id="{5F32D051-49B1-416C-B64A-E8FF41243EF8}"/>
              </a:ext>
            </a:extLst>
          </p:cNvPr>
          <p:cNvSpPr txBox="1">
            <a:spLocks/>
          </p:cNvSpPr>
          <p:nvPr/>
        </p:nvSpPr>
        <p:spPr>
          <a:xfrm>
            <a:off x="4125859" y="3283598"/>
            <a:ext cx="4491703" cy="18836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feels they NOW know more about Higher Education/university?</a:t>
            </a:r>
          </a:p>
          <a:p>
            <a:pPr algn="l"/>
            <a:endPara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thinks they would NOW go onto further study at college or university?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15F9EC-D0E7-4016-B6EC-A91D86188D13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E3A5A-CC70-4AE9-B1F4-CA3F042BC3C2}"/>
              </a:ext>
            </a:extLst>
          </p:cNvPr>
          <p:cNvGrpSpPr/>
          <p:nvPr/>
        </p:nvGrpSpPr>
        <p:grpSpPr>
          <a:xfrm>
            <a:off x="9291383" y="231185"/>
            <a:ext cx="2700390" cy="1817290"/>
            <a:chOff x="9205644" y="247817"/>
            <a:chExt cx="2700390" cy="18172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65B4CB04-4611-4B66-8A26-9D3F0126827B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C5AF7404-0469-4D84-B5B7-B55B0340D651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3B51EA86-0870-42A8-B46E-F289F8279953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4366CB9A-D2F0-4BF4-81A0-2181FAF90659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9C0CBE2F-7D31-41BF-919F-155328156C85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01762C58-ABDE-4236-85D3-2F854ABF601F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6138222D-0469-4141-9D72-49BB33F7097A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817564-6454-410A-94B3-799D9B7E271B}"/>
              </a:ext>
            </a:extLst>
          </p:cNvPr>
          <p:cNvSpPr txBox="1"/>
          <p:nvPr/>
        </p:nvSpPr>
        <p:spPr>
          <a:xfrm>
            <a:off x="844071" y="4617200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3E117FBC-918F-4E88-8E60-E34B8A367E2D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55C34F-F736-437D-ADCE-8B9A9A57290C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AC503B0-9E84-4A4B-B4B6-51D4E3186724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9B7F07-5F4D-46D1-8111-F07582DA6681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EB0913-4AB0-40BB-BBF1-C41DA7441E1A}"/>
              </a:ext>
            </a:extLst>
          </p:cNvPr>
          <p:cNvSpPr txBox="1"/>
          <p:nvPr/>
        </p:nvSpPr>
        <p:spPr>
          <a:xfrm>
            <a:off x="1070402" y="1118186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88961E-9827-4D8C-B446-E411C92FBEF7}"/>
              </a:ext>
            </a:extLst>
          </p:cNvPr>
          <p:cNvSpPr txBox="1"/>
          <p:nvPr/>
        </p:nvSpPr>
        <p:spPr>
          <a:xfrm>
            <a:off x="8863741" y="4139603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0081C2-7598-4C02-A7B5-5D509F148961}"/>
              </a:ext>
            </a:extLst>
          </p:cNvPr>
          <p:cNvSpPr txBox="1"/>
          <p:nvPr/>
        </p:nvSpPr>
        <p:spPr>
          <a:xfrm>
            <a:off x="9470677" y="887661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IN Connect to you">
            <a:hlinkClick r:id="" action="ppaction://media"/>
            <a:extLst>
              <a:ext uri="{FF2B5EF4-FFF2-40B4-BE49-F238E27FC236}">
                <a16:creationId xmlns:a16="http://schemas.microsoft.com/office/drawing/2014/main" id="{12841EA5-B64C-48DA-9C01-6C287DE5E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6867" y="161925"/>
            <a:ext cx="10398265" cy="58750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B33BF4-3860-44E1-96E2-24A8EBC192D3}"/>
              </a:ext>
            </a:extLst>
          </p:cNvPr>
          <p:cNvGrpSpPr/>
          <p:nvPr/>
        </p:nvGrpSpPr>
        <p:grpSpPr>
          <a:xfrm>
            <a:off x="884238" y="6182315"/>
            <a:ext cx="10410894" cy="508419"/>
            <a:chOff x="880153" y="6073368"/>
            <a:chExt cx="10239671" cy="653789"/>
          </a:xfrm>
          <a:solidFill>
            <a:schemeClr val="tx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B68EA3-B217-41EA-A9BC-27DE9C0080D9}"/>
                </a:ext>
              </a:extLst>
            </p:cNvPr>
            <p:cNvSpPr/>
            <p:nvPr/>
          </p:nvSpPr>
          <p:spPr>
            <a:xfrm>
              <a:off x="880154" y="6196909"/>
              <a:ext cx="10239670" cy="5302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CEA8CEC9-5439-4B14-BD87-CD371ECC78E3}"/>
                </a:ext>
              </a:extLst>
            </p:cNvPr>
            <p:cNvSpPr txBox="1">
              <a:spLocks/>
            </p:cNvSpPr>
            <p:nvPr/>
          </p:nvSpPr>
          <p:spPr>
            <a:xfrm>
              <a:off x="880153" y="6073368"/>
              <a:ext cx="10239670" cy="53024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19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FOR MORE SELF-DEVLOPMENT INSPIRATION AND ASPIRATION WATCH OUR </a:t>
              </a:r>
              <a:r>
                <a:rPr lang="en-GB" sz="1900" b="1" dirty="0">
                  <a:solidFill>
                    <a:srgbClr val="FF9933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CONNECT TO YOU </a:t>
              </a:r>
              <a:r>
                <a:rPr lang="en-GB" sz="19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FILM</a:t>
              </a:r>
              <a:endParaRPr lang="en-US" sz="1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6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4088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70054" y="3964074"/>
            <a:ext cx="4776457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algn="l"/>
            <a:r>
              <a:rPr lang="en-US" sz="50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lang="en-US" sz="5000" b="1" kern="1200" dirty="0">
              <a:solidFill>
                <a:srgbClr val="3E66B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give us your feedback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032A9B-86D6-4D7E-A366-863A1AEA77AC}"/>
              </a:ext>
            </a:extLst>
          </p:cNvPr>
          <p:cNvGrpSpPr/>
          <p:nvPr/>
        </p:nvGrpSpPr>
        <p:grpSpPr>
          <a:xfrm>
            <a:off x="8951898" y="2170808"/>
            <a:ext cx="1989560" cy="1999639"/>
            <a:chOff x="9380776" y="2292189"/>
            <a:chExt cx="1989560" cy="19996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9393A9-0233-4B62-9BB1-EEB86D1BCAE9}"/>
                </a:ext>
              </a:extLst>
            </p:cNvPr>
            <p:cNvGrpSpPr/>
            <p:nvPr/>
          </p:nvGrpSpPr>
          <p:grpSpPr>
            <a:xfrm>
              <a:off x="9380776" y="2557094"/>
              <a:ext cx="1897895" cy="1734734"/>
              <a:chOff x="9380776" y="2557094"/>
              <a:chExt cx="1897895" cy="1734734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CCC994F9-B28F-4824-90DF-AA6F16345211}"/>
                  </a:ext>
                </a:extLst>
              </p:cNvPr>
              <p:cNvSpPr/>
              <p:nvPr/>
            </p:nvSpPr>
            <p:spPr>
              <a:xfrm>
                <a:off x="9380776" y="2853686"/>
                <a:ext cx="1865735" cy="1438142"/>
              </a:xfrm>
              <a:prstGeom prst="wedgeEllipse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72837-141F-4AB0-AA6A-A0F1C7DBCB69}"/>
                  </a:ext>
                </a:extLst>
              </p:cNvPr>
              <p:cNvSpPr txBox="1"/>
              <p:nvPr/>
            </p:nvSpPr>
            <p:spPr>
              <a:xfrm>
                <a:off x="9596264" y="2557094"/>
                <a:ext cx="16824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Thank you</a:t>
                </a:r>
                <a:endParaRPr lang="en-GB" sz="3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88C56BCE-9D62-4CF6-BC18-B1A565A50EFF}"/>
                </a:ext>
              </a:extLst>
            </p:cNvPr>
            <p:cNvSpPr/>
            <p:nvPr/>
          </p:nvSpPr>
          <p:spPr>
            <a:xfrm>
              <a:off x="9504601" y="2292189"/>
              <a:ext cx="1865735" cy="1438142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5E164F-1229-4D88-B620-6F21AA0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73" y="504825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57816ED-251D-4D24-A8A6-6DEA7D8A0909}"/>
              </a:ext>
            </a:extLst>
          </p:cNvPr>
          <p:cNvGrpSpPr/>
          <p:nvPr/>
        </p:nvGrpSpPr>
        <p:grpSpPr>
          <a:xfrm>
            <a:off x="2186363" y="2782052"/>
            <a:ext cx="8025029" cy="2543859"/>
            <a:chOff x="2004971" y="2810627"/>
            <a:chExt cx="8025029" cy="25438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6F00E0-B00E-441A-9C92-3B36A621A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0D0A69-13D5-4B0C-8C18-80EB692D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12F81AA7-5F5F-47B7-ADE8-3798724256E8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035F3290-3586-49DB-842D-EEE3ECD22E56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B5E7E2C-E9E1-4B88-9948-AB98D33660D8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0AF407-198D-4738-9223-DC83E6338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689A20-1D78-46C2-991C-3EE52ED2C6E8}"/>
              </a:ext>
            </a:extLst>
          </p:cNvPr>
          <p:cNvSpPr txBox="1"/>
          <p:nvPr/>
        </p:nvSpPr>
        <p:spPr>
          <a:xfrm>
            <a:off x="1433048" y="5814536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1981200" y="2050637"/>
            <a:ext cx="7979349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2</a:t>
            </a:r>
          </a:p>
          <a:p>
            <a:endParaRPr lang="en-US" sz="45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5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WHY DOES IT HELP</a:t>
            </a:r>
          </a:p>
          <a:p>
            <a:r>
              <a:rPr lang="en-US" sz="45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KNOW ABOUT </a:t>
            </a:r>
          </a:p>
          <a:p>
            <a:r>
              <a:rPr lang="en-US" sz="45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HIGHER EDUCATION</a:t>
            </a:r>
          </a:p>
          <a:p>
            <a:r>
              <a:rPr lang="en-US" sz="45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NOW?</a:t>
            </a:r>
            <a:endParaRPr lang="en-US" sz="45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440783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639201" y="3873191"/>
            <a:ext cx="23532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know what I want to do at 18?</a:t>
            </a:r>
            <a:endParaRPr lang="en-GB" sz="25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531537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142809" y="901145"/>
            <a:ext cx="299460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things that you do in and out of school are part of your </a:t>
            </a:r>
            <a:b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SELF-DEVELOPMENT and are preparing you for Higher Education.</a:t>
            </a: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boost your confidence to talk about your interests and passions.</a:t>
            </a: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 UP IF </a:t>
            </a:r>
          </a:p>
          <a:p>
            <a:r>
              <a:rPr lang="en-GB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you’re already…?</a:t>
            </a:r>
            <a:endParaRPr lang="en-GB" sz="2300" b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9DF99C-9756-4C36-A045-81A351CE74B5}"/>
              </a:ext>
            </a:extLst>
          </p:cNvPr>
          <p:cNvSpPr/>
          <p:nvPr/>
        </p:nvSpPr>
        <p:spPr>
          <a:xfrm>
            <a:off x="3885976" y="193172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Raising money for charity?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E6A879-8C1F-4D88-9A07-8D25015D6DBD}"/>
              </a:ext>
            </a:extLst>
          </p:cNvPr>
          <p:cNvSpPr/>
          <p:nvPr/>
        </p:nvSpPr>
        <p:spPr>
          <a:xfrm>
            <a:off x="6528451" y="102432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 an animal or pet?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5701CD-E91C-4B24-A6C3-0D282D047038}"/>
              </a:ext>
            </a:extLst>
          </p:cNvPr>
          <p:cNvSpPr/>
          <p:nvPr/>
        </p:nvSpPr>
        <p:spPr>
          <a:xfrm>
            <a:off x="9456654" y="100376"/>
            <a:ext cx="2244429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Preparing and cooking meals?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4130CA7-D959-41F0-99FE-7F3142B467AC}"/>
              </a:ext>
            </a:extLst>
          </p:cNvPr>
          <p:cNvSpPr/>
          <p:nvPr/>
        </p:nvSpPr>
        <p:spPr>
          <a:xfrm>
            <a:off x="9909526" y="1419927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Wanting to change the world?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062B1C8-BE43-4941-BCFC-512C5F9669C9}"/>
              </a:ext>
            </a:extLst>
          </p:cNvPr>
          <p:cNvSpPr/>
          <p:nvPr/>
        </p:nvSpPr>
        <p:spPr>
          <a:xfrm>
            <a:off x="7227543" y="1456630"/>
            <a:ext cx="2442825" cy="1615381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Passionate about protecting our planet?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2D01377-61D4-4AD2-ABB5-766600CCFC96}"/>
              </a:ext>
            </a:extLst>
          </p:cNvPr>
          <p:cNvSpPr/>
          <p:nvPr/>
        </p:nvSpPr>
        <p:spPr>
          <a:xfrm>
            <a:off x="5011540" y="1401103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Planning events?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59B1889-2A34-482A-AC65-8680056CE1DE}"/>
              </a:ext>
            </a:extLst>
          </p:cNvPr>
          <p:cNvSpPr/>
          <p:nvPr/>
        </p:nvSpPr>
        <p:spPr>
          <a:xfrm>
            <a:off x="4402045" y="2765613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Drawing and painting?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8DA302-5B2A-48FF-A225-DE5F87B6638C}"/>
              </a:ext>
            </a:extLst>
          </p:cNvPr>
          <p:cNvSpPr/>
          <p:nvPr/>
        </p:nvSpPr>
        <p:spPr>
          <a:xfrm>
            <a:off x="6793068" y="3184911"/>
            <a:ext cx="244282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Playing an instrument?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8C3EF8B-3E04-4CBB-B11D-DC31FD8C4B84}"/>
              </a:ext>
            </a:extLst>
          </p:cNvPr>
          <p:cNvSpPr/>
          <p:nvPr/>
        </p:nvSpPr>
        <p:spPr>
          <a:xfrm>
            <a:off x="9670368" y="2765613"/>
            <a:ext cx="213966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Open to trying new things?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8B4417-7597-406D-AFBA-29D4E8503463}"/>
              </a:ext>
            </a:extLst>
          </p:cNvPr>
          <p:cNvSpPr/>
          <p:nvPr/>
        </p:nvSpPr>
        <p:spPr>
          <a:xfrm>
            <a:off x="9798922" y="4103962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leader or a captain?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38710D0-FEF1-4CFE-97BD-CBD0BCDA50C9}"/>
              </a:ext>
            </a:extLst>
          </p:cNvPr>
          <p:cNvSpPr/>
          <p:nvPr/>
        </p:nvSpPr>
        <p:spPr>
          <a:xfrm>
            <a:off x="4418629" y="4238344"/>
            <a:ext cx="2139665" cy="1219854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Playing a team sport?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F71E17C-50C3-49FC-93DA-637FC420AD39}"/>
              </a:ext>
            </a:extLst>
          </p:cNvPr>
          <p:cNvSpPr/>
          <p:nvPr/>
        </p:nvSpPr>
        <p:spPr>
          <a:xfrm>
            <a:off x="9007315" y="5419773"/>
            <a:ext cx="2272834" cy="137669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Interested in the news?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7DADD30-27F9-4860-B646-D59A8C21BB5B}"/>
              </a:ext>
            </a:extLst>
          </p:cNvPr>
          <p:cNvSpPr/>
          <p:nvPr/>
        </p:nvSpPr>
        <p:spPr>
          <a:xfrm>
            <a:off x="6809652" y="4545516"/>
            <a:ext cx="2575745" cy="1219854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Good at encouraging others?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3912C2F-A4F9-40F8-BCB3-0F0E484551F2}"/>
              </a:ext>
            </a:extLst>
          </p:cNvPr>
          <p:cNvSpPr/>
          <p:nvPr/>
        </p:nvSpPr>
        <p:spPr>
          <a:xfrm>
            <a:off x="3470993" y="5662100"/>
            <a:ext cx="4103152" cy="1093468"/>
          </a:xfrm>
          <a:prstGeom prst="ellipse">
            <a:avLst/>
          </a:prstGeom>
          <a:solidFill>
            <a:srgbClr val="192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Understanding what help other people might need?</a:t>
            </a:r>
          </a:p>
        </p:txBody>
      </p:sp>
    </p:spTree>
    <p:extLst>
      <p:ext uri="{BB962C8B-B14F-4D97-AF65-F5344CB8AC3E}">
        <p14:creationId xmlns:p14="http://schemas.microsoft.com/office/powerpoint/2010/main" val="26265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88430" y="1549056"/>
            <a:ext cx="2895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never too early to start developing your</a:t>
            </a:r>
          </a:p>
          <a:p>
            <a:r>
              <a:rPr lang="en-GB" sz="30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</a:p>
          <a:p>
            <a:r>
              <a:rPr lang="en-GB" sz="30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</a:p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r>
              <a:rPr lang="en-GB" sz="30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Experience.</a:t>
            </a:r>
          </a:p>
          <a:p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6DA22-180F-448E-9D33-AFBBB01A428B}"/>
              </a:ext>
            </a:extLst>
          </p:cNvPr>
          <p:cNvSpPr txBox="1"/>
          <p:nvPr/>
        </p:nvSpPr>
        <p:spPr>
          <a:xfrm>
            <a:off x="4735456" y="780721"/>
            <a:ext cx="706811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might be helpful to consider these four questions, in preparation for deciding on the subject that you want to study later on:</a:t>
            </a:r>
          </a:p>
          <a:p>
            <a:endParaRPr lang="en-GB" sz="26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6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 you love doing?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interests?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the world need?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I get paid for?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rgbClr val="FF9933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b="0" i="0" dirty="0">
              <a:solidFill>
                <a:srgbClr val="3E66B0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endParaRPr lang="en-GB" sz="2800" b="0" i="0" dirty="0">
              <a:solidFill>
                <a:schemeClr val="accent2"/>
              </a:solidFill>
              <a:effectLst/>
              <a:latin typeface="Kalam" panose="02000000000000000000" pitchFamily="2" charset="0"/>
              <a:cs typeface="Kalam" panose="02000000000000000000" pitchFamily="2" charset="0"/>
            </a:endParaRPr>
          </a:p>
          <a:p>
            <a:br>
              <a:rPr lang="en-GB" sz="2800" dirty="0">
                <a:solidFill>
                  <a:schemeClr val="accent2"/>
                </a:solidFill>
              </a:rPr>
            </a:br>
            <a:endParaRPr lang="en-GB" sz="2800" dirty="0">
              <a:solidFill>
                <a:schemeClr val="accent2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  <a:p>
            <a:r>
              <a:rPr lang="en-GB" sz="2800" dirty="0">
                <a:solidFill>
                  <a:schemeClr val="accent2"/>
                </a:solidFill>
                <a:latin typeface="Kalam" panose="02000000000000000000" pitchFamily="2" charset="0"/>
                <a:cs typeface="Kalam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2871B0-D1C3-46FD-9511-ED71D586A8B3}"/>
              </a:ext>
            </a:extLst>
          </p:cNvPr>
          <p:cNvSpPr/>
          <p:nvPr/>
        </p:nvSpPr>
        <p:spPr>
          <a:xfrm>
            <a:off x="9492379" y="2298231"/>
            <a:ext cx="1917704" cy="176027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BIG!!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480E3D-534C-4DC3-B3FD-BDF01F9D0C46}"/>
              </a:ext>
            </a:extLst>
          </p:cNvPr>
          <p:cNvSpPr/>
          <p:nvPr/>
        </p:nvSpPr>
        <p:spPr>
          <a:xfrm>
            <a:off x="4735456" y="4454572"/>
            <a:ext cx="5467136" cy="176027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 to ask each other these questions. </a:t>
            </a:r>
            <a:b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have you discovered about each other?</a:t>
            </a:r>
          </a:p>
        </p:txBody>
      </p:sp>
    </p:spTree>
    <p:extLst>
      <p:ext uri="{BB962C8B-B14F-4D97-AF65-F5344CB8AC3E}">
        <p14:creationId xmlns:p14="http://schemas.microsoft.com/office/powerpoint/2010/main" val="6331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51250" y="2494000"/>
            <a:ext cx="356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your mind to what you could </a:t>
            </a:r>
            <a:r>
              <a:rPr lang="en-GB" sz="32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POSSIBLY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8FECE-710E-4986-B336-FF8C6563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486" y="0"/>
            <a:ext cx="4653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2148247"/>
            <a:ext cx="5892540" cy="19705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CAN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STUDY?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800E99-7A7F-4292-979B-E4DC78800FE8}"/>
              </a:ext>
            </a:extLst>
          </p:cNvPr>
          <p:cNvGrpSpPr/>
          <p:nvPr/>
        </p:nvGrpSpPr>
        <p:grpSpPr>
          <a:xfrm>
            <a:off x="8381666" y="3529852"/>
            <a:ext cx="2980123" cy="1817290"/>
            <a:chOff x="8864551" y="3506321"/>
            <a:chExt cx="2980123" cy="181729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7B02A22-E01E-47BA-A610-09898FBB5F12}"/>
                </a:ext>
              </a:extLst>
            </p:cNvPr>
            <p:cNvSpPr/>
            <p:nvPr/>
          </p:nvSpPr>
          <p:spPr>
            <a:xfrm>
              <a:off x="8989863" y="3506321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22A386-0ED4-438E-882A-10EB791D6B3F}"/>
                </a:ext>
              </a:extLst>
            </p:cNvPr>
            <p:cNvSpPr txBox="1"/>
            <p:nvPr/>
          </p:nvSpPr>
          <p:spPr>
            <a:xfrm>
              <a:off x="8864551" y="3823977"/>
              <a:ext cx="298012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don’t really </a:t>
              </a:r>
            </a:p>
            <a:p>
              <a:pPr algn="ctr"/>
              <a:r>
                <a:rPr lang="en-GB" sz="25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feel interested in anything yet</a:t>
              </a:r>
              <a:endParaRPr lang="en-GB" sz="25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85C6EBE6-B80E-4369-8B01-3A84C27BEE3C}"/>
                </a:ext>
              </a:extLst>
            </p:cNvPr>
            <p:cNvSpPr/>
            <p:nvPr/>
          </p:nvSpPr>
          <p:spPr>
            <a:xfrm>
              <a:off x="9080617" y="3555981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417899" y="1767006"/>
            <a:ext cx="2794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pick from 37,000 courses.</a:t>
            </a:r>
          </a:p>
          <a:p>
            <a:endParaRPr lang="en-GB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the current top 10: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B5C62-918A-494E-A311-3E734E3E75E4}"/>
              </a:ext>
            </a:extLst>
          </p:cNvPr>
          <p:cNvSpPr txBox="1"/>
          <p:nvPr/>
        </p:nvSpPr>
        <p:spPr>
          <a:xfrm>
            <a:off x="4685015" y="440952"/>
            <a:ext cx="7969808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10 university courses 2020</a:t>
            </a:r>
          </a:p>
          <a:p>
            <a:endParaRPr lang="en-GB" sz="35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&amp; Management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Sociology and Social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 and 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and Computer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Biosciences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endParaRPr lang="en-GB" sz="3000" b="1" i="1" dirty="0"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sz="4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5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5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1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B5C62-918A-494E-A311-3E734E3E75E4}"/>
              </a:ext>
            </a:extLst>
          </p:cNvPr>
          <p:cNvSpPr txBox="1"/>
          <p:nvPr/>
        </p:nvSpPr>
        <p:spPr>
          <a:xfrm>
            <a:off x="5250094" y="1845688"/>
            <a:ext cx="796980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5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3000" b="1" i="1" dirty="0">
              <a:solidFill>
                <a:srgbClr val="FF99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Law?</a:t>
            </a:r>
          </a:p>
          <a:p>
            <a:pPr marL="514350" indent="-514350">
              <a:buFont typeface="+mj-lt"/>
              <a:buAutoNum type="arabicPeriod"/>
            </a:pPr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 and Design?</a:t>
            </a:r>
          </a:p>
          <a:p>
            <a:pPr marL="514350" indent="-514350">
              <a:buFont typeface="+mj-lt"/>
              <a:buAutoNum type="arabicPeriod"/>
            </a:pPr>
            <a:endParaRPr lang="en-GB" sz="3000" b="1" i="1" dirty="0">
              <a:solidFill>
                <a:srgbClr val="FF99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Biosciences?</a:t>
            </a:r>
          </a:p>
          <a:p>
            <a:endParaRPr lang="en-GB" sz="30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5387C-E8D3-4407-A575-59C75D207B39}"/>
              </a:ext>
            </a:extLst>
          </p:cNvPr>
          <p:cNvSpPr txBox="1"/>
          <p:nvPr/>
        </p:nvSpPr>
        <p:spPr>
          <a:xfrm>
            <a:off x="5250094" y="1319910"/>
            <a:ext cx="53528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Question: </a:t>
            </a:r>
            <a:r>
              <a:rPr lang="en-GB" sz="30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jobs could you possibly get with a degree in…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AABD0-CA3A-42A5-9A1D-B9601D6966D1}"/>
              </a:ext>
            </a:extLst>
          </p:cNvPr>
          <p:cNvSpPr txBox="1"/>
          <p:nvPr/>
        </p:nvSpPr>
        <p:spPr>
          <a:xfrm>
            <a:off x="361620" y="1131810"/>
            <a:ext cx="279450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a degree helps you to earn more when you start work because you have learned valuable skills and gained knowledge and experience.</a:t>
            </a:r>
          </a:p>
          <a:p>
            <a:endParaRPr lang="en-GB" sz="2700" dirty="0">
              <a:solidFill>
                <a:schemeClr val="bg1"/>
              </a:solidFill>
              <a:latin typeface="Kalam" panose="02000000000000000000" pitchFamily="2" charset="0"/>
              <a:cs typeface="Kal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0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12252</TotalTime>
  <Words>1131</Words>
  <Application>Microsoft Office PowerPoint</Application>
  <PresentationFormat>Widescreen</PresentationFormat>
  <Paragraphs>204</Paragraphs>
  <Slides>26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</vt:lpstr>
      <vt:lpstr>Cavolini</vt:lpstr>
      <vt:lpstr>Kalam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Abi Williams</cp:lastModifiedBy>
  <cp:revision>1143</cp:revision>
  <cp:lastPrinted>2021-06-13T16:51:45Z</cp:lastPrinted>
  <dcterms:created xsi:type="dcterms:W3CDTF">2020-04-01T12:25:19Z</dcterms:created>
  <dcterms:modified xsi:type="dcterms:W3CDTF">2021-11-05T15:42:05Z</dcterms:modified>
</cp:coreProperties>
</file>