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499" r:id="rId3"/>
    <p:sldId id="501" r:id="rId4"/>
    <p:sldId id="548" r:id="rId5"/>
    <p:sldId id="552" r:id="rId6"/>
    <p:sldId id="398" r:id="rId7"/>
    <p:sldId id="502" r:id="rId8"/>
    <p:sldId id="505" r:id="rId9"/>
    <p:sldId id="524" r:id="rId10"/>
    <p:sldId id="521" r:id="rId11"/>
    <p:sldId id="474" r:id="rId12"/>
    <p:sldId id="545" r:id="rId13"/>
    <p:sldId id="546" r:id="rId14"/>
    <p:sldId id="547" r:id="rId15"/>
    <p:sldId id="506" r:id="rId16"/>
    <p:sldId id="535" r:id="rId17"/>
    <p:sldId id="525" r:id="rId18"/>
    <p:sldId id="507" r:id="rId19"/>
    <p:sldId id="553" r:id="rId20"/>
    <p:sldId id="544" r:id="rId21"/>
    <p:sldId id="551" r:id="rId22"/>
  </p:sldIdLst>
  <p:sldSz cx="12192000" cy="6858000"/>
  <p:notesSz cx="6858000" cy="9525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8" roundtripDataSignature="AMtx7mgYHMmyEFI3xeyyFdRE8RjlSgD8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ie Fellows" initials="RF" lastIdx="1" clrIdx="0">
    <p:extLst>
      <p:ext uri="{19B8F6BF-5375-455C-9EA6-DF929625EA0E}">
        <p15:presenceInfo xmlns:p15="http://schemas.microsoft.com/office/powerpoint/2012/main" userId="Rosie Fellows" providerId="None"/>
      </p:ext>
    </p:extLst>
  </p:cmAuthor>
  <p:cmAuthor id="2" name="Rachel Ann Lillywhite" initials="RAL" lastIdx="4" clrIdx="1">
    <p:extLst>
      <p:ext uri="{19B8F6BF-5375-455C-9EA6-DF929625EA0E}">
        <p15:presenceInfo xmlns:p15="http://schemas.microsoft.com/office/powerpoint/2012/main" userId="S::ral64@bath.ac.uk::b0fe8be1-696a-4457-8be9-cc32cc53eb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E66B0"/>
    <a:srgbClr val="19270F"/>
    <a:srgbClr val="283F19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013B3D-B698-4F8F-AC32-34A833768639}" v="4" dt="2021-11-03T15:43:18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38866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10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0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1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559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33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84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101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714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28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357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6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4197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5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42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01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84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14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95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81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98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apprenticeships.gov.uk/apprentices/browse-apprenticeshi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uS6tQwU-tY?start=44&amp;feature=oembed" TargetMode="External"/><Relationship Id="rId5" Type="http://schemas.openxmlformats.org/officeDocument/2006/relationships/hyperlink" Target="https://www.youtube.com/watch?v=guS6tQwU-tY&amp;t=44s" TargetMode="Externa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wikipedia.org/wiki/List_of_universities_in_the_United_Kingd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studentroom.co.uk/university/advice/types-of-universit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Dp-lcfGJ-M?feature=oembed" TargetMode="External"/><Relationship Id="rId5" Type="http://schemas.openxmlformats.org/officeDocument/2006/relationships/hyperlink" Target="https://www.youtube.com/watch?v=_Dp-lcfGJ-M" TargetMode="Externa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orms.office.com/Pages/ResponsePage.aspx?id=Ij1-N6FOLUKwrY_MiUBrnmTcUk7oxAZLhPrP96gyYK1URVA2TDRLUFgxT1ZaUzBQVlhMRE1UM1haWSQlQCN0PWcu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WINSUPPORTtogether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eur01.safelinks.protection.outlook.com/?url=https%3A%2F%2Fwww.instagram.com%2Fwin_wessex1%2F&amp;data=04%7C01%7Cral64%40bath.ac.uk%7C4cfefb6cf0a048596e5f08d993c219de%7C377e3d224ea1422db0ad8fcc89406b9e%7C0%7C0%7C637703284122914571%7CUnknown%7CTWFpbGZsb3d8eyJWIjoiMC4wLjAwMDAiLCJQIjoiV2luMzIiLCJBTiI6Ik1haWwiLCJXVCI6Mn0%3D%7C1000&amp;sdata=ux7OEHmIjxWbzYt8arCB5WaYgsfniqmFfqM0aUeA6Zk%3D&amp;reserved=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ur01.safelinks.protection.outlook.com/?url=https%3A%2F%2Ftwitter.com%2FWINWessex1&amp;data=04%7C01%7Cral64%40bath.ac.uk%7C4cfefb6cf0a048596e5f08d993c219de%7C377e3d224ea1422db0ad8fcc89406b9e%7C0%7C0%7C637703284122904617%7CUnknown%7CTWFpbGZsb3d8eyJWIjoiMC4wLjAwMDAiLCJQIjoiV2luMzIiLCJBTiI6Ik1haWwiLCJXVCI6Mn0%3D%7C1000&amp;sdata=Z4c0wpaYNfIMHNKrnhUZx7SJGnZuGkeoQuyqel0enUM%3D&amp;reserved=0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tHRLVmjMzM?feature=oembed" TargetMode="External"/><Relationship Id="rId5" Type="http://schemas.openxmlformats.org/officeDocument/2006/relationships/hyperlink" Target="https://www.youtube.com/watch?v=btHRLVmjMzM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2264402" y="1"/>
            <a:ext cx="766319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A9A5E3D-B8E6-4376-B40A-BF89AC9B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140" y="4667250"/>
            <a:ext cx="307223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55B39-C1FB-41D5-AA0E-C6DA5603B3B8}"/>
              </a:ext>
            </a:extLst>
          </p:cNvPr>
          <p:cNvSpPr txBox="1"/>
          <p:nvPr/>
        </p:nvSpPr>
        <p:spPr>
          <a:xfrm>
            <a:off x="4847550" y="1737919"/>
            <a:ext cx="5963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There are many different pathways to degree level, it’s not always a straight line.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Learning is life-long and you can hop on and off your path.</a:t>
            </a:r>
          </a:p>
        </p:txBody>
      </p:sp>
      <p:sp>
        <p:nvSpPr>
          <p:cNvPr id="7" name="Google Shape;189;p10">
            <a:extLst>
              <a:ext uri="{FF2B5EF4-FFF2-40B4-BE49-F238E27FC236}">
                <a16:creationId xmlns:a16="http://schemas.microsoft.com/office/drawing/2014/main" id="{783D98FD-FD20-4E41-9366-C959933C08FD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D2ACC-0113-4363-B129-344781F72B58}"/>
              </a:ext>
            </a:extLst>
          </p:cNvPr>
          <p:cNvSpPr txBox="1"/>
          <p:nvPr/>
        </p:nvSpPr>
        <p:spPr>
          <a:xfrm>
            <a:off x="389077" y="2828180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</p:spTree>
    <p:extLst>
      <p:ext uri="{BB962C8B-B14F-4D97-AF65-F5344CB8AC3E}">
        <p14:creationId xmlns:p14="http://schemas.microsoft.com/office/powerpoint/2010/main" val="308135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19A0D7-4AAD-4CC8-82E5-080C5A780A46}"/>
              </a:ext>
            </a:extLst>
          </p:cNvPr>
          <p:cNvSpPr txBox="1">
            <a:spLocks/>
          </p:cNvSpPr>
          <p:nvPr/>
        </p:nvSpPr>
        <p:spPr>
          <a:xfrm>
            <a:off x="5078089" y="539328"/>
            <a:ext cx="5444947" cy="484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3600" b="1">
              <a:latin typeface="Ink Free" panose="030804020005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600" b="1" dirty="0">
              <a:latin typeface="Ink Free" panose="03080402000500000000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598E7-ABBA-4D72-8041-B66C08E85F0F}"/>
              </a:ext>
            </a:extLst>
          </p:cNvPr>
          <p:cNvSpPr/>
          <p:nvPr/>
        </p:nvSpPr>
        <p:spPr>
          <a:xfrm>
            <a:off x="2350922" y="1849997"/>
            <a:ext cx="1500880" cy="1511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GCSE’S </a:t>
            </a:r>
          </a:p>
          <a:p>
            <a:pPr algn="ctr"/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Traineeship</a:t>
            </a:r>
            <a:b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(or other pathways)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DDC523-04C1-4A55-8554-BEBFF6E17D30}"/>
              </a:ext>
            </a:extLst>
          </p:cNvPr>
          <p:cNvSpPr/>
          <p:nvPr/>
        </p:nvSpPr>
        <p:spPr>
          <a:xfrm>
            <a:off x="6875797" y="996405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UNIVERSITY OR COLLEGE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2F4D01-DABF-4C75-B194-9C6A0DE986C8}"/>
              </a:ext>
            </a:extLst>
          </p:cNvPr>
          <p:cNvSpPr/>
          <p:nvPr/>
        </p:nvSpPr>
        <p:spPr>
          <a:xfrm>
            <a:off x="6876645" y="2704015"/>
            <a:ext cx="2351418" cy="6654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Foundation Degree / Dip HE</a:t>
            </a:r>
          </a:p>
          <a:p>
            <a:pPr algn="ctr"/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31F32-DD44-494C-9227-2A2EC2E7A1CC}"/>
              </a:ext>
            </a:extLst>
          </p:cNvPr>
          <p:cNvSpPr/>
          <p:nvPr/>
        </p:nvSpPr>
        <p:spPr>
          <a:xfrm>
            <a:off x="6879325" y="6312838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Doctorate PHD</a:t>
            </a:r>
          </a:p>
          <a:p>
            <a:pPr algn="ctr"/>
            <a:endParaRPr lang="en-GB" sz="20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66EE9D-F7FA-4F17-8225-12C5E86E7BD4}"/>
              </a:ext>
            </a:extLst>
          </p:cNvPr>
          <p:cNvSpPr/>
          <p:nvPr/>
        </p:nvSpPr>
        <p:spPr>
          <a:xfrm>
            <a:off x="6879325" y="4662492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Bachelors Degree</a:t>
            </a:r>
          </a:p>
          <a:p>
            <a:pPr algn="ctr"/>
            <a:r>
              <a:rPr lang="en-GB" sz="1800" b="1" dirty="0"/>
              <a:t>BA / BSC</a:t>
            </a:r>
          </a:p>
          <a:p>
            <a:pPr algn="ctr"/>
            <a:endParaRPr lang="en-GB" sz="18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97024-50C8-4D4D-884E-14E8356A5E13}"/>
              </a:ext>
            </a:extLst>
          </p:cNvPr>
          <p:cNvSpPr/>
          <p:nvPr/>
        </p:nvSpPr>
        <p:spPr>
          <a:xfrm>
            <a:off x="6879325" y="5487665"/>
            <a:ext cx="2353654" cy="7599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Masters Degree</a:t>
            </a:r>
          </a:p>
          <a:p>
            <a:pPr algn="ctr"/>
            <a:r>
              <a:rPr lang="en-GB" sz="1800" b="1" dirty="0"/>
              <a:t>MA</a:t>
            </a:r>
          </a:p>
          <a:p>
            <a:pPr algn="ctr"/>
            <a:endParaRPr lang="en-GB" sz="18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EA756A-1634-41BC-B486-8B6A8A4FD09D}"/>
              </a:ext>
            </a:extLst>
          </p:cNvPr>
          <p:cNvSpPr/>
          <p:nvPr/>
        </p:nvSpPr>
        <p:spPr>
          <a:xfrm>
            <a:off x="4102532" y="989036"/>
            <a:ext cx="2504368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 OR </a:t>
            </a:r>
          </a:p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FE COLLEGE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C9C66E-4B45-4D4B-AF18-E9AF39A9FF6F}"/>
              </a:ext>
            </a:extLst>
          </p:cNvPr>
          <p:cNvSpPr/>
          <p:nvPr/>
        </p:nvSpPr>
        <p:spPr>
          <a:xfrm>
            <a:off x="2348480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00ED1C-9D37-4616-8879-E889FC3A7DEE}"/>
              </a:ext>
            </a:extLst>
          </p:cNvPr>
          <p:cNvSpPr/>
          <p:nvPr/>
        </p:nvSpPr>
        <p:spPr>
          <a:xfrm>
            <a:off x="570298" y="989036"/>
            <a:ext cx="1503322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 algn="ctr"/>
            <a:endParaRPr lang="en-GB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F5972-B2FE-40C7-A9AA-1277263A1325}"/>
              </a:ext>
            </a:extLst>
          </p:cNvPr>
          <p:cNvSpPr/>
          <p:nvPr/>
        </p:nvSpPr>
        <p:spPr>
          <a:xfrm>
            <a:off x="6868923" y="1849997"/>
            <a:ext cx="2360527" cy="7888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HNC / Higher Apprenticeship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1D474F-B8E5-46DF-A98D-7C36AFBA3F87}"/>
              </a:ext>
            </a:extLst>
          </p:cNvPr>
          <p:cNvSpPr/>
          <p:nvPr/>
        </p:nvSpPr>
        <p:spPr>
          <a:xfrm>
            <a:off x="6879033" y="3434982"/>
            <a:ext cx="2349029" cy="6908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HND / Degree Apprenticeship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339D38-B4FC-4BDC-83FC-846BF383A55F}"/>
              </a:ext>
            </a:extLst>
          </p:cNvPr>
          <p:cNvSpPr/>
          <p:nvPr/>
        </p:nvSpPr>
        <p:spPr>
          <a:xfrm>
            <a:off x="4102532" y="2565968"/>
            <a:ext cx="2506469" cy="6842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Advanced Apprenticeship</a:t>
            </a:r>
          </a:p>
          <a:p>
            <a:pPr algn="ctr"/>
            <a:endParaRPr lang="en-GB" sz="2000" b="1" dirty="0"/>
          </a:p>
          <a:p>
            <a:pPr algn="ctr"/>
            <a:endParaRPr lang="en-GB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EF67B1-91F1-47B3-AC3A-DDD7147CC36A}"/>
              </a:ext>
            </a:extLst>
          </p:cNvPr>
          <p:cNvSpPr/>
          <p:nvPr/>
        </p:nvSpPr>
        <p:spPr>
          <a:xfrm>
            <a:off x="4102532" y="5845431"/>
            <a:ext cx="2506469" cy="4819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T Levels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78C695-A80C-4C10-8370-2A7CD09FD759}"/>
              </a:ext>
            </a:extLst>
          </p:cNvPr>
          <p:cNvSpPr/>
          <p:nvPr/>
        </p:nvSpPr>
        <p:spPr>
          <a:xfrm>
            <a:off x="4102532" y="4968206"/>
            <a:ext cx="2506469" cy="73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Diploma </a:t>
            </a:r>
          </a:p>
          <a:p>
            <a:pPr algn="ctr"/>
            <a:r>
              <a:rPr lang="en-GB" sz="1800" b="1" dirty="0"/>
              <a:t>2yrs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F96BF0-FD04-4830-B582-A9ADA3FB9A2F}"/>
              </a:ext>
            </a:extLst>
          </p:cNvPr>
          <p:cNvSpPr/>
          <p:nvPr/>
        </p:nvSpPr>
        <p:spPr>
          <a:xfrm>
            <a:off x="4102532" y="4063583"/>
            <a:ext cx="2506469" cy="7599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BTEC Certificate</a:t>
            </a:r>
          </a:p>
          <a:p>
            <a:pPr algn="ctr"/>
            <a:r>
              <a:rPr lang="en-GB" sz="1800" b="1" dirty="0"/>
              <a:t>1 </a:t>
            </a:r>
            <a:r>
              <a:rPr lang="en-GB" sz="1800" b="1" dirty="0" err="1"/>
              <a:t>yr</a:t>
            </a:r>
            <a:endParaRPr lang="en-GB" sz="1800" b="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F65B6F5-19E1-4201-8B21-3F0659FAF553}"/>
              </a:ext>
            </a:extLst>
          </p:cNvPr>
          <p:cNvSpPr/>
          <p:nvPr/>
        </p:nvSpPr>
        <p:spPr>
          <a:xfrm>
            <a:off x="4102532" y="1857897"/>
            <a:ext cx="2506469" cy="5633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000" b="1" dirty="0"/>
              <a:t>A levels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92091D-A7F6-4B40-87DD-CEAFB0FC670B}"/>
              </a:ext>
            </a:extLst>
          </p:cNvPr>
          <p:cNvSpPr/>
          <p:nvPr/>
        </p:nvSpPr>
        <p:spPr>
          <a:xfrm>
            <a:off x="4102532" y="3394968"/>
            <a:ext cx="2483224" cy="5239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NVQ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28796A-EE34-40F1-9293-A1A41ACD9009}"/>
              </a:ext>
            </a:extLst>
          </p:cNvPr>
          <p:cNvSpPr/>
          <p:nvPr/>
        </p:nvSpPr>
        <p:spPr>
          <a:xfrm>
            <a:off x="9498348" y="1849997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study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9B4651-5AE4-459E-B1DF-C2BD351C2DCB}"/>
              </a:ext>
            </a:extLst>
          </p:cNvPr>
          <p:cNvSpPr/>
          <p:nvPr/>
        </p:nvSpPr>
        <p:spPr>
          <a:xfrm>
            <a:off x="6879325" y="4189352"/>
            <a:ext cx="2353654" cy="4065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PGCE - Teaching</a:t>
            </a:r>
          </a:p>
          <a:p>
            <a:pPr algn="ctr"/>
            <a:endParaRPr lang="en-GB" sz="2000" b="1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2C8E5A-6055-4FA4-B72A-D919D47928D8}"/>
              </a:ext>
            </a:extLst>
          </p:cNvPr>
          <p:cNvSpPr/>
          <p:nvPr/>
        </p:nvSpPr>
        <p:spPr>
          <a:xfrm>
            <a:off x="9498348" y="2633651"/>
            <a:ext cx="2353654" cy="665476"/>
          </a:xfrm>
          <a:prstGeom prst="rect">
            <a:avLst/>
          </a:prstGeom>
          <a:solidFill>
            <a:srgbClr val="283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800" b="1" dirty="0"/>
              <a:t>Work and training</a:t>
            </a:r>
          </a:p>
          <a:p>
            <a:pPr algn="ctr"/>
            <a:r>
              <a:rPr lang="en-GB" sz="1800" b="1" dirty="0"/>
              <a:t>(on-going) </a:t>
            </a:r>
          </a:p>
          <a:p>
            <a:pPr algn="ctr"/>
            <a:endParaRPr lang="en-GB" sz="18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28C11ED-FB7B-4A38-9DCF-4F03933276C4}"/>
              </a:ext>
            </a:extLst>
          </p:cNvPr>
          <p:cNvSpPr/>
          <p:nvPr/>
        </p:nvSpPr>
        <p:spPr>
          <a:xfrm>
            <a:off x="9498348" y="995242"/>
            <a:ext cx="2353654" cy="765840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2C98DAB5-796F-4066-9C09-D129BA843DD5}"/>
              </a:ext>
            </a:extLst>
          </p:cNvPr>
          <p:cNvSpPr/>
          <p:nvPr/>
        </p:nvSpPr>
        <p:spPr>
          <a:xfrm>
            <a:off x="678625" y="3080566"/>
            <a:ext cx="1239105" cy="15116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DCF700-366B-4A99-B468-CA747267B62B}"/>
              </a:ext>
            </a:extLst>
          </p:cNvPr>
          <p:cNvSpPr txBox="1"/>
          <p:nvPr/>
        </p:nvSpPr>
        <p:spPr>
          <a:xfrm>
            <a:off x="44942" y="4645072"/>
            <a:ext cx="2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YOU ARE </a:t>
            </a: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HERE</a:t>
            </a:r>
          </a:p>
        </p:txBody>
      </p:sp>
      <p:sp>
        <p:nvSpPr>
          <p:cNvPr id="40" name="Google Shape;190;p10">
            <a:extLst>
              <a:ext uri="{FF2B5EF4-FFF2-40B4-BE49-F238E27FC236}">
                <a16:creationId xmlns:a16="http://schemas.microsoft.com/office/drawing/2014/main" id="{DF436E9B-A4B7-4F56-845C-E0C9E635D334}"/>
              </a:ext>
            </a:extLst>
          </p:cNvPr>
          <p:cNvSpPr txBox="1">
            <a:spLocks/>
          </p:cNvSpPr>
          <p:nvPr/>
        </p:nvSpPr>
        <p:spPr>
          <a:xfrm>
            <a:off x="2365342" y="498989"/>
            <a:ext cx="1469681" cy="3753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10/11</a:t>
            </a:r>
          </a:p>
        </p:txBody>
      </p:sp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AD373832-70E7-4FD9-AAE7-BD2DF18B1BCF}"/>
              </a:ext>
            </a:extLst>
          </p:cNvPr>
          <p:cNvSpPr/>
          <p:nvPr/>
        </p:nvSpPr>
        <p:spPr>
          <a:xfrm>
            <a:off x="198706" y="1546808"/>
            <a:ext cx="2255051" cy="1575896"/>
          </a:xfrm>
          <a:prstGeom prst="irregularSeal1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F24C6-B101-43BE-8317-4E9D5453A4B2}"/>
              </a:ext>
            </a:extLst>
          </p:cNvPr>
          <p:cNvSpPr/>
          <p:nvPr/>
        </p:nvSpPr>
        <p:spPr>
          <a:xfrm>
            <a:off x="574136" y="1856501"/>
            <a:ext cx="1478660" cy="94775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9</a:t>
            </a:r>
          </a:p>
          <a:p>
            <a:pPr algn="ctr"/>
            <a:r>
              <a:rPr lang="en-GB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(Options)</a:t>
            </a:r>
          </a:p>
        </p:txBody>
      </p:sp>
      <p:sp>
        <p:nvSpPr>
          <p:cNvPr id="42" name="Google Shape;190;p10">
            <a:extLst>
              <a:ext uri="{FF2B5EF4-FFF2-40B4-BE49-F238E27FC236}">
                <a16:creationId xmlns:a16="http://schemas.microsoft.com/office/drawing/2014/main" id="{82472329-C020-4194-ACCD-0C770B0F21CD}"/>
              </a:ext>
            </a:extLst>
          </p:cNvPr>
          <p:cNvSpPr txBox="1">
            <a:spLocks/>
          </p:cNvSpPr>
          <p:nvPr/>
        </p:nvSpPr>
        <p:spPr>
          <a:xfrm>
            <a:off x="2365342" y="141452"/>
            <a:ext cx="1469681" cy="375338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1/2</a:t>
            </a:r>
          </a:p>
        </p:txBody>
      </p:sp>
      <p:sp>
        <p:nvSpPr>
          <p:cNvPr id="44" name="Google Shape;190;p10">
            <a:extLst>
              <a:ext uri="{FF2B5EF4-FFF2-40B4-BE49-F238E27FC236}">
                <a16:creationId xmlns:a16="http://schemas.microsoft.com/office/drawing/2014/main" id="{4A80035C-41BF-47CF-84FE-6EE3806A46FB}"/>
              </a:ext>
            </a:extLst>
          </p:cNvPr>
          <p:cNvSpPr txBox="1">
            <a:spLocks/>
          </p:cNvSpPr>
          <p:nvPr/>
        </p:nvSpPr>
        <p:spPr>
          <a:xfrm>
            <a:off x="4102532" y="498807"/>
            <a:ext cx="2504368" cy="3950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12/13</a:t>
            </a:r>
          </a:p>
        </p:txBody>
      </p:sp>
      <p:sp>
        <p:nvSpPr>
          <p:cNvPr id="45" name="Google Shape;190;p10">
            <a:extLst>
              <a:ext uri="{FF2B5EF4-FFF2-40B4-BE49-F238E27FC236}">
                <a16:creationId xmlns:a16="http://schemas.microsoft.com/office/drawing/2014/main" id="{A07C5FD5-A4F2-49D5-92A9-65BCFACCBE79}"/>
              </a:ext>
            </a:extLst>
          </p:cNvPr>
          <p:cNvSpPr txBox="1">
            <a:spLocks/>
          </p:cNvSpPr>
          <p:nvPr/>
        </p:nvSpPr>
        <p:spPr>
          <a:xfrm>
            <a:off x="4102532" y="139954"/>
            <a:ext cx="2504368" cy="37833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 3</a:t>
            </a:r>
          </a:p>
        </p:txBody>
      </p:sp>
      <p:sp>
        <p:nvSpPr>
          <p:cNvPr id="46" name="Google Shape;190;p10">
            <a:extLst>
              <a:ext uri="{FF2B5EF4-FFF2-40B4-BE49-F238E27FC236}">
                <a16:creationId xmlns:a16="http://schemas.microsoft.com/office/drawing/2014/main" id="{C4B1C346-425A-4FF6-AE93-738C5B6EB820}"/>
              </a:ext>
            </a:extLst>
          </p:cNvPr>
          <p:cNvSpPr txBox="1">
            <a:spLocks/>
          </p:cNvSpPr>
          <p:nvPr/>
        </p:nvSpPr>
        <p:spPr>
          <a:xfrm>
            <a:off x="6874409" y="498806"/>
            <a:ext cx="2353654" cy="386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HIGHER EDUCATION</a:t>
            </a:r>
          </a:p>
        </p:txBody>
      </p:sp>
      <p:sp>
        <p:nvSpPr>
          <p:cNvPr id="47" name="Google Shape;190;p10">
            <a:extLst>
              <a:ext uri="{FF2B5EF4-FFF2-40B4-BE49-F238E27FC236}">
                <a16:creationId xmlns:a16="http://schemas.microsoft.com/office/drawing/2014/main" id="{0EF41CD6-3C59-4F74-9346-5F582EF75479}"/>
              </a:ext>
            </a:extLst>
          </p:cNvPr>
          <p:cNvSpPr txBox="1">
            <a:spLocks/>
          </p:cNvSpPr>
          <p:nvPr/>
        </p:nvSpPr>
        <p:spPr>
          <a:xfrm>
            <a:off x="6875797" y="149906"/>
            <a:ext cx="2352266" cy="36688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LEVELS 4/5/6/7/8</a:t>
            </a:r>
          </a:p>
        </p:txBody>
      </p:sp>
      <p:sp>
        <p:nvSpPr>
          <p:cNvPr id="50" name="Google Shape;190;p10">
            <a:extLst>
              <a:ext uri="{FF2B5EF4-FFF2-40B4-BE49-F238E27FC236}">
                <a16:creationId xmlns:a16="http://schemas.microsoft.com/office/drawing/2014/main" id="{144D0960-BA34-46B7-9975-8646B9BB4AA9}"/>
              </a:ext>
            </a:extLst>
          </p:cNvPr>
          <p:cNvSpPr txBox="1">
            <a:spLocks/>
          </p:cNvSpPr>
          <p:nvPr/>
        </p:nvSpPr>
        <p:spPr>
          <a:xfrm>
            <a:off x="574337" y="516789"/>
            <a:ext cx="1499283" cy="3575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YEAR 9</a:t>
            </a:r>
          </a:p>
        </p:txBody>
      </p:sp>
      <p:sp>
        <p:nvSpPr>
          <p:cNvPr id="52" name="Google Shape;190;p10">
            <a:extLst>
              <a:ext uri="{FF2B5EF4-FFF2-40B4-BE49-F238E27FC236}">
                <a16:creationId xmlns:a16="http://schemas.microsoft.com/office/drawing/2014/main" id="{3B3925C4-E1EA-4116-84F6-F105DE493E3C}"/>
              </a:ext>
            </a:extLst>
          </p:cNvPr>
          <p:cNvSpPr txBox="1">
            <a:spLocks/>
          </p:cNvSpPr>
          <p:nvPr/>
        </p:nvSpPr>
        <p:spPr>
          <a:xfrm>
            <a:off x="9478719" y="139955"/>
            <a:ext cx="2353654" cy="71407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THE REST OF </a:t>
            </a:r>
          </a:p>
          <a:p>
            <a:pPr algn="ctr">
              <a:buClr>
                <a:srgbClr val="FFFFFF"/>
              </a:buClr>
              <a:buSzPts val="4400"/>
            </a:pPr>
            <a:r>
              <a:rPr lang="en-GB" sz="2000" b="1" dirty="0">
                <a:solidFill>
                  <a:srgbClr val="002060"/>
                </a:solidFill>
              </a:rPr>
              <a:t>YOUR LIFE</a:t>
            </a: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412CF44B-2EBA-45AF-8B2D-88214A52C300}"/>
              </a:ext>
            </a:extLst>
          </p:cNvPr>
          <p:cNvSpPr/>
          <p:nvPr/>
        </p:nvSpPr>
        <p:spPr>
          <a:xfrm>
            <a:off x="2479569" y="3526577"/>
            <a:ext cx="1239105" cy="1511662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CB3965-81C3-471B-BB99-767134C0CCEE}"/>
              </a:ext>
            </a:extLst>
          </p:cNvPr>
          <p:cNvSpPr txBox="1"/>
          <p:nvPr/>
        </p:nvSpPr>
        <p:spPr>
          <a:xfrm>
            <a:off x="1845886" y="5106934"/>
            <a:ext cx="2506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OR </a:t>
            </a:r>
          </a:p>
          <a:p>
            <a:pPr algn="ctr"/>
            <a:r>
              <a:rPr lang="en-GB" sz="2400" b="1" dirty="0">
                <a:solidFill>
                  <a:srgbClr val="3E66B0"/>
                </a:solidFill>
                <a:latin typeface="Calibri "/>
                <a:cs typeface="Kalam" panose="02000000000000000000" pitchFamily="2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00805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9;p10">
            <a:extLst>
              <a:ext uri="{FF2B5EF4-FFF2-40B4-BE49-F238E27FC236}">
                <a16:creationId xmlns:a16="http://schemas.microsoft.com/office/drawing/2014/main" id="{3C12337B-B8DF-4372-B2B7-E8FA80ECEA70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F9F0C9-8651-4262-8DA7-FCB7C2DBDBAA}"/>
              </a:ext>
            </a:extLst>
          </p:cNvPr>
          <p:cNvSpPr txBox="1"/>
          <p:nvPr/>
        </p:nvSpPr>
        <p:spPr>
          <a:xfrm>
            <a:off x="482312" y="2496407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55B39-C1FB-41D5-AA0E-C6DA5603B3B8}"/>
              </a:ext>
            </a:extLst>
          </p:cNvPr>
          <p:cNvSpPr txBox="1"/>
          <p:nvPr/>
        </p:nvSpPr>
        <p:spPr>
          <a:xfrm>
            <a:off x="4737968" y="1835620"/>
            <a:ext cx="70688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may decide to study A Levels after you’ve finished your GCSE’s.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Or you might go on to college and take a BTEC, T level, Apprenticeship or other qualifications that are right for you. 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1D38C1-ACB0-4B34-909F-602ED5F41F75}"/>
              </a:ext>
            </a:extLst>
          </p:cNvPr>
          <p:cNvSpPr/>
          <p:nvPr/>
        </p:nvSpPr>
        <p:spPr>
          <a:xfrm>
            <a:off x="385207" y="3799631"/>
            <a:ext cx="3842618" cy="2596618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worry, all schools and colleges have experienced Careers Advisors who can help with your choices.</a:t>
            </a:r>
          </a:p>
        </p:txBody>
      </p:sp>
    </p:spTree>
    <p:extLst>
      <p:ext uri="{BB962C8B-B14F-4D97-AF65-F5344CB8AC3E}">
        <p14:creationId xmlns:p14="http://schemas.microsoft.com/office/powerpoint/2010/main" val="27272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206487" y="229596"/>
            <a:ext cx="36950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 may decide </a:t>
            </a:r>
            <a:b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</a:br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that you want to work </a:t>
            </a: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and study on an </a:t>
            </a:r>
            <a:r>
              <a:rPr lang="en-GB" sz="2400" b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An </a:t>
            </a:r>
            <a:r>
              <a:rPr lang="en-GB" sz="2400" b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</a:t>
            </a:r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 is funded by the government and your employer.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You’ll earn a wage, receive time off and gain skills and experience in your chosen career.</a:t>
            </a: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endParaRPr lang="en-GB" sz="2400" b="1" dirty="0">
              <a:solidFill>
                <a:schemeClr val="bg1"/>
              </a:solidFill>
              <a:latin typeface="Calibri "/>
              <a:cs typeface="Kalam" panose="02000000000000000000" pitchFamily="2" charset="0"/>
            </a:endParaRPr>
          </a:p>
          <a:p>
            <a:endParaRPr lang="en-GB" sz="2400" b="1" dirty="0">
              <a:solidFill>
                <a:srgbClr val="FF9933"/>
              </a:solidFill>
              <a:latin typeface="Calibri "/>
              <a:cs typeface="Kalam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C55C67-A2B3-4E78-AF8D-ACC0C685E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90"/>
          <a:stretch/>
        </p:blipFill>
        <p:spPr>
          <a:xfrm>
            <a:off x="3749169" y="276226"/>
            <a:ext cx="3410426" cy="1146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FC7382-E7EA-497E-8372-857B9725C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767" y="2153670"/>
            <a:ext cx="2909284" cy="4564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8AAAE-8618-449B-912E-C53427A4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145" y="276226"/>
            <a:ext cx="4118262" cy="16573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6A21F4-BE50-4107-9189-0797DCF993CB}"/>
              </a:ext>
            </a:extLst>
          </p:cNvPr>
          <p:cNvSpPr txBox="1"/>
          <p:nvPr/>
        </p:nvSpPr>
        <p:spPr>
          <a:xfrm>
            <a:off x="4331766" y="1540320"/>
            <a:ext cx="309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Apprenticeships depending on your interests: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00D992-6839-44FD-8551-6C5692287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1" y="2742726"/>
            <a:ext cx="4733924" cy="3734284"/>
          </a:xfrm>
          <a:prstGeom prst="rect">
            <a:avLst/>
          </a:prstGeom>
          <a:ln w="28575">
            <a:solidFill>
              <a:srgbClr val="FF9933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CD4752-BAC3-489D-9F96-95117EB62587}"/>
              </a:ext>
            </a:extLst>
          </p:cNvPr>
          <p:cNvSpPr/>
          <p:nvPr/>
        </p:nvSpPr>
        <p:spPr>
          <a:xfrm>
            <a:off x="4465118" y="4848226"/>
            <a:ext cx="2021408" cy="304800"/>
          </a:xfrm>
          <a:prstGeom prst="rect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4C1800D-74FA-42E7-8B65-43F3A7758D38}"/>
              </a:ext>
            </a:extLst>
          </p:cNvPr>
          <p:cNvSpPr/>
          <p:nvPr/>
        </p:nvSpPr>
        <p:spPr>
          <a:xfrm rot="16200000">
            <a:off x="6555638" y="4824413"/>
            <a:ext cx="480901" cy="352422"/>
          </a:xfrm>
          <a:prstGeom prst="downArrow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DE96477-9421-49B4-985C-2ADD0222EAE0}"/>
              </a:ext>
            </a:extLst>
          </p:cNvPr>
          <p:cNvSpPr txBox="1">
            <a:spLocks/>
          </p:cNvSpPr>
          <p:nvPr/>
        </p:nvSpPr>
        <p:spPr>
          <a:xfrm>
            <a:off x="1639885" y="5854802"/>
            <a:ext cx="2489286" cy="863711"/>
          </a:xfrm>
          <a:prstGeom prst="rect">
            <a:avLst/>
          </a:prstGeom>
          <a:solidFill>
            <a:srgbClr val="3E66B0"/>
          </a:solidFill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APPRENTICESHIPS INFO AND OPTIONS HERE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7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Alim - Channel 4 Apprentice">
            <a:hlinkClick r:id="" action="ppaction://media"/>
            <a:extLst>
              <a:ext uri="{FF2B5EF4-FFF2-40B4-BE49-F238E27FC236}">
                <a16:creationId xmlns:a16="http://schemas.microsoft.com/office/drawing/2014/main" id="{6ED4B4E2-2636-46BA-A171-1D16D4DAD2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8217" y="200025"/>
            <a:ext cx="10497983" cy="593136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E2590D8-6A6E-486B-BAE0-1AED7F9195C6}"/>
              </a:ext>
            </a:extLst>
          </p:cNvPr>
          <p:cNvGrpSpPr/>
          <p:nvPr/>
        </p:nvGrpSpPr>
        <p:grpSpPr>
          <a:xfrm>
            <a:off x="1008217" y="6131385"/>
            <a:ext cx="2695254" cy="594375"/>
            <a:chOff x="880154" y="6132782"/>
            <a:chExt cx="2695254" cy="59437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E09C0D-1418-4ED9-8B17-748BA4802D16}"/>
                </a:ext>
              </a:extLst>
            </p:cNvPr>
            <p:cNvSpPr/>
            <p:nvPr/>
          </p:nvSpPr>
          <p:spPr>
            <a:xfrm>
              <a:off x="880154" y="6196909"/>
              <a:ext cx="2561690" cy="530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25B62C0-4A16-4DBE-A20E-12FFCFAD9262}"/>
                </a:ext>
              </a:extLst>
            </p:cNvPr>
            <p:cNvSpPr txBox="1">
              <a:spLocks/>
            </p:cNvSpPr>
            <p:nvPr/>
          </p:nvSpPr>
          <p:spPr>
            <a:xfrm>
              <a:off x="880154" y="6132782"/>
              <a:ext cx="2695254" cy="530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TO WATCH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9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1463384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DOES A UNIVERSITY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LOOK LIKE?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501199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720165" y="3838191"/>
            <a:ext cx="23532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will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study and live?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591953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FA3EC4B-40DC-4674-B816-50E23DBB6337}"/>
              </a:ext>
            </a:extLst>
          </p:cNvPr>
          <p:cNvSpPr/>
          <p:nvPr/>
        </p:nvSpPr>
        <p:spPr>
          <a:xfrm>
            <a:off x="1061474" y="98847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C6F4D-98CD-485F-8B5E-48B09C640BD4}"/>
              </a:ext>
            </a:extLst>
          </p:cNvPr>
          <p:cNvSpPr txBox="1"/>
          <p:nvPr/>
        </p:nvSpPr>
        <p:spPr>
          <a:xfrm>
            <a:off x="1268791" y="1494158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think I might try </a:t>
            </a:r>
            <a:r>
              <a:rPr lang="en-GB" sz="27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02E340C-174A-40DA-B100-62A1815A8ABF}"/>
              </a:ext>
            </a:extLst>
          </p:cNvPr>
          <p:cNvSpPr/>
          <p:nvPr/>
        </p:nvSpPr>
        <p:spPr>
          <a:xfrm>
            <a:off x="1152228" y="103813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92AFA9-D137-416B-B00C-AEA8A930E3E3}"/>
              </a:ext>
            </a:extLst>
          </p:cNvPr>
          <p:cNvSpPr/>
          <p:nvPr/>
        </p:nvSpPr>
        <p:spPr>
          <a:xfrm>
            <a:off x="865566" y="285542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3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12587-AD5D-41F7-A456-FB545E06A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832" y="80191"/>
            <a:ext cx="5829681" cy="6669929"/>
          </a:xfrm>
          <a:prstGeom prst="rect">
            <a:avLst/>
          </a:prstGeom>
        </p:spPr>
      </p:pic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D87BD-2B38-4FCD-98AF-CB7A3686336C}"/>
              </a:ext>
            </a:extLst>
          </p:cNvPr>
          <p:cNvSpPr txBox="1"/>
          <p:nvPr/>
        </p:nvSpPr>
        <p:spPr>
          <a:xfrm>
            <a:off x="422086" y="4773416"/>
            <a:ext cx="23541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 OUT WIKIPEDIA FOR A FULL ALPHABETICAL LIST OF ALL UK UNIVERSITIES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9EB81-D468-4A40-9E70-4096593AAA7D}"/>
              </a:ext>
            </a:extLst>
          </p:cNvPr>
          <p:cNvSpPr txBox="1"/>
          <p:nvPr/>
        </p:nvSpPr>
        <p:spPr>
          <a:xfrm>
            <a:off x="422086" y="1954481"/>
            <a:ext cx="2928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many different types of university all over the country.</a:t>
            </a:r>
          </a:p>
        </p:txBody>
      </p:sp>
    </p:spTree>
    <p:extLst>
      <p:ext uri="{BB962C8B-B14F-4D97-AF65-F5344CB8AC3E}">
        <p14:creationId xmlns:p14="http://schemas.microsoft.com/office/powerpoint/2010/main" val="208175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4210793" y="265884"/>
            <a:ext cx="320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an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ANCIENT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Oxford or Cambridge.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5B441-1D80-4A59-B39F-029E394AA188}"/>
              </a:ext>
            </a:extLst>
          </p:cNvPr>
          <p:cNvSpPr txBox="1"/>
          <p:nvPr/>
        </p:nvSpPr>
        <p:spPr>
          <a:xfrm>
            <a:off x="8281343" y="265884"/>
            <a:ext cx="3564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BRICK or CITY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Birmingham, Liverpool or Sheffield.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9AA3A-AA81-4C02-8762-FD07B7450F81}"/>
              </a:ext>
            </a:extLst>
          </p:cNvPr>
          <p:cNvSpPr txBox="1"/>
          <p:nvPr/>
        </p:nvSpPr>
        <p:spPr>
          <a:xfrm>
            <a:off x="7885291" y="3633412"/>
            <a:ext cx="3960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Bath Spa, Teesside or Sunderland.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72503-9A32-45E5-8728-0E02114BC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790" y="1235380"/>
            <a:ext cx="2934254" cy="1992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22C846-4C5C-4168-B941-28162A6961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0" t="-2106" r="2499" b="2106"/>
          <a:stretch/>
        </p:blipFill>
        <p:spPr>
          <a:xfrm>
            <a:off x="4426980" y="4228326"/>
            <a:ext cx="2732960" cy="2259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518A76E-EA09-4837-B5A9-29305A2062CD}"/>
              </a:ext>
            </a:extLst>
          </p:cNvPr>
          <p:cNvSpPr txBox="1"/>
          <p:nvPr/>
        </p:nvSpPr>
        <p:spPr>
          <a:xfrm>
            <a:off x="434217" y="2042857"/>
            <a:ext cx="2569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You might live and study on a Campus or in a town or city.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A406A7-F312-4FE1-82D8-63F4217D2C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646" y="1250555"/>
            <a:ext cx="2861823" cy="1976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D87BD-2B38-4FCD-98AF-CB7A3686336C}"/>
              </a:ext>
            </a:extLst>
          </p:cNvPr>
          <p:cNvSpPr txBox="1"/>
          <p:nvPr/>
        </p:nvSpPr>
        <p:spPr>
          <a:xfrm>
            <a:off x="243525" y="5425493"/>
            <a:ext cx="28695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 STUDENT ROOM FOR A FULL BREAK DOWN OF UNIVERSITY TYPES </a:t>
            </a:r>
            <a:endParaRPr lang="en-GB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B6556-E747-427C-81DF-9B368B0E8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7210" y="4342500"/>
            <a:ext cx="3192435" cy="1798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DD2816-4F0D-48D3-AAB1-72782C0683E4}"/>
              </a:ext>
            </a:extLst>
          </p:cNvPr>
          <p:cNvSpPr txBox="1"/>
          <p:nvPr/>
        </p:nvSpPr>
        <p:spPr>
          <a:xfrm>
            <a:off x="4339078" y="3573535"/>
            <a:ext cx="309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might go to a </a:t>
            </a:r>
            <a:r>
              <a:rPr lang="en-GB" sz="18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UNIVERSITY </a:t>
            </a:r>
            <a:r>
              <a:rPr lang="en-GB" sz="18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York, Warwick or Sussex.</a:t>
            </a:r>
          </a:p>
        </p:txBody>
      </p:sp>
    </p:spTree>
    <p:extLst>
      <p:ext uri="{BB962C8B-B14F-4D97-AF65-F5344CB8AC3E}">
        <p14:creationId xmlns:p14="http://schemas.microsoft.com/office/powerpoint/2010/main" val="333315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1" title="Living on campus">
            <a:hlinkClick r:id="" action="ppaction://media"/>
            <a:extLst>
              <a:ext uri="{FF2B5EF4-FFF2-40B4-BE49-F238E27FC236}">
                <a16:creationId xmlns:a16="http://schemas.microsoft.com/office/drawing/2014/main" id="{2BE727C7-BC6C-45CF-9B85-CBAB71C9466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1270" y="102985"/>
            <a:ext cx="10529459" cy="59491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4277381-2BC0-42CA-8275-8A58A9EED7C6}"/>
              </a:ext>
            </a:extLst>
          </p:cNvPr>
          <p:cNvGrpSpPr/>
          <p:nvPr/>
        </p:nvGrpSpPr>
        <p:grpSpPr>
          <a:xfrm>
            <a:off x="831270" y="6096359"/>
            <a:ext cx="2695254" cy="594375"/>
            <a:chOff x="880154" y="6132782"/>
            <a:chExt cx="2695254" cy="594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D811A2-2C00-4E25-A53C-A74B708AF8C7}"/>
                </a:ext>
              </a:extLst>
            </p:cNvPr>
            <p:cNvSpPr/>
            <p:nvPr/>
          </p:nvSpPr>
          <p:spPr>
            <a:xfrm>
              <a:off x="880154" y="6196909"/>
              <a:ext cx="2561690" cy="5302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3C8C017-65A2-4BD6-BE89-063C596857E0}"/>
                </a:ext>
              </a:extLst>
            </p:cNvPr>
            <p:cNvSpPr txBox="1">
              <a:spLocks/>
            </p:cNvSpPr>
            <p:nvPr/>
          </p:nvSpPr>
          <p:spPr>
            <a:xfrm>
              <a:off x="880154" y="6132782"/>
              <a:ext cx="2695254" cy="530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0"/>
                <a:buFont typeface="Calibri"/>
                <a:buNone/>
                <a:defRPr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TO WATCH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3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D04D-1127-4509-93A6-F2858130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18F3A-CA9C-4BF3-AB1F-FB61F0B96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2562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8D762-B6E5-4B48-945E-2893592DB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3002384"/>
            <a:ext cx="5591805" cy="376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E55582-0081-4A83-8519-AB464614D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19" y="86891"/>
            <a:ext cx="5104935" cy="34373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0B9B8-18DD-43E5-A8DE-E91A6E9C2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052" y="2432725"/>
            <a:ext cx="5498048" cy="3093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DC6057-452F-4D04-AE9B-8D64F6D0F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926" y="86891"/>
            <a:ext cx="3939250" cy="2637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20D68E-FABE-4FC1-9386-F8DD14E7DE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9650" y="447431"/>
            <a:ext cx="3368861" cy="166202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2744030-90D4-4AE7-9438-5108455B8E6E}"/>
              </a:ext>
            </a:extLst>
          </p:cNvPr>
          <p:cNvSpPr/>
          <p:nvPr/>
        </p:nvSpPr>
        <p:spPr>
          <a:xfrm>
            <a:off x="8807730" y="4824843"/>
            <a:ext cx="3190781" cy="1876425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were these photo’s taken?</a:t>
            </a:r>
          </a:p>
        </p:txBody>
      </p:sp>
    </p:spTree>
    <p:extLst>
      <p:ext uri="{BB962C8B-B14F-4D97-AF65-F5344CB8AC3E}">
        <p14:creationId xmlns:p14="http://schemas.microsoft.com/office/powerpoint/2010/main" val="13146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2183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41479" y="3918903"/>
            <a:ext cx="5517931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PRE-16</a:t>
            </a:r>
          </a:p>
          <a:p>
            <a:pPr algn="l"/>
            <a:endParaRPr lang="en-US" sz="33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r>
              <a:rPr lang="en-US" sz="43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INTRODUCTION TO HIGHER EDUCATION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C47DF46-596A-478E-AE2A-FA33DCB5F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8" b="7479"/>
          <a:stretch/>
        </p:blipFill>
        <p:spPr>
          <a:xfrm>
            <a:off x="336331" y="540880"/>
            <a:ext cx="6281336" cy="56213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A459F-2983-4C34-8656-6AFFE146681B}"/>
              </a:ext>
            </a:extLst>
          </p:cNvPr>
          <p:cNvSpPr txBox="1">
            <a:spLocks/>
          </p:cNvSpPr>
          <p:nvPr/>
        </p:nvSpPr>
        <p:spPr>
          <a:xfrm>
            <a:off x="6470054" y="3964074"/>
            <a:ext cx="4776457" cy="1977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5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</a:p>
          <a:p>
            <a:pPr algn="l"/>
            <a:r>
              <a:rPr lang="en-US" sz="50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endParaRPr lang="en-US" sz="5000" b="1" kern="1200" dirty="0">
              <a:solidFill>
                <a:srgbClr val="3E66B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40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 give us your feedback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621D67-E437-40D2-B1C2-04B39796D123}"/>
              </a:ext>
            </a:extLst>
          </p:cNvPr>
          <p:cNvSpPr/>
          <p:nvPr/>
        </p:nvSpPr>
        <p:spPr>
          <a:xfrm>
            <a:off x="5830474" y="956442"/>
            <a:ext cx="45719" cy="480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032A9B-86D6-4D7E-A366-863A1AEA77AC}"/>
              </a:ext>
            </a:extLst>
          </p:cNvPr>
          <p:cNvGrpSpPr/>
          <p:nvPr/>
        </p:nvGrpSpPr>
        <p:grpSpPr>
          <a:xfrm>
            <a:off x="8951898" y="2170808"/>
            <a:ext cx="1989560" cy="1999639"/>
            <a:chOff x="9380776" y="2292189"/>
            <a:chExt cx="1989560" cy="19996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9393A9-0233-4B62-9BB1-EEB86D1BCAE9}"/>
                </a:ext>
              </a:extLst>
            </p:cNvPr>
            <p:cNvGrpSpPr/>
            <p:nvPr/>
          </p:nvGrpSpPr>
          <p:grpSpPr>
            <a:xfrm>
              <a:off x="9380776" y="2557094"/>
              <a:ext cx="1897895" cy="1734734"/>
              <a:chOff x="9380776" y="2557094"/>
              <a:chExt cx="1897895" cy="1734734"/>
            </a:xfrm>
          </p:grpSpPr>
          <p:sp>
            <p:nvSpPr>
              <p:cNvPr id="8" name="Speech Bubble: Oval 7">
                <a:extLst>
                  <a:ext uri="{FF2B5EF4-FFF2-40B4-BE49-F238E27FC236}">
                    <a16:creationId xmlns:a16="http://schemas.microsoft.com/office/drawing/2014/main" id="{CCC994F9-B28F-4824-90DF-AA6F16345211}"/>
                  </a:ext>
                </a:extLst>
              </p:cNvPr>
              <p:cNvSpPr/>
              <p:nvPr/>
            </p:nvSpPr>
            <p:spPr>
              <a:xfrm>
                <a:off x="9380776" y="2853686"/>
                <a:ext cx="1865735" cy="1438142"/>
              </a:xfrm>
              <a:prstGeom prst="wedgeEllipseCallo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8772837-141F-4AB0-AA6A-A0F1C7DBCB69}"/>
                  </a:ext>
                </a:extLst>
              </p:cNvPr>
              <p:cNvSpPr txBox="1"/>
              <p:nvPr/>
            </p:nvSpPr>
            <p:spPr>
              <a:xfrm>
                <a:off x="9596264" y="2557094"/>
                <a:ext cx="16824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Thank you</a:t>
                </a:r>
                <a:endParaRPr lang="en-GB" sz="30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Speech Bubble: Oval 9">
              <a:extLst>
                <a:ext uri="{FF2B5EF4-FFF2-40B4-BE49-F238E27FC236}">
                  <a16:creationId xmlns:a16="http://schemas.microsoft.com/office/drawing/2014/main" id="{88C56BCE-9D62-4CF6-BC18-B1A565A50EFF}"/>
                </a:ext>
              </a:extLst>
            </p:cNvPr>
            <p:cNvSpPr/>
            <p:nvPr/>
          </p:nvSpPr>
          <p:spPr>
            <a:xfrm>
              <a:off x="9504601" y="2292189"/>
              <a:ext cx="1865735" cy="1438142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43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C3C8EA-3860-4977-A3A7-2CE5B4EC0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596" y="404813"/>
            <a:ext cx="7258808" cy="19384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7D8E0F8-12E8-4D60-BC3A-938EDF27D3F2}"/>
              </a:ext>
            </a:extLst>
          </p:cNvPr>
          <p:cNvGrpSpPr/>
          <p:nvPr/>
        </p:nvGrpSpPr>
        <p:grpSpPr>
          <a:xfrm>
            <a:off x="2083486" y="2682040"/>
            <a:ext cx="8025029" cy="2543859"/>
            <a:chOff x="2004971" y="2810627"/>
            <a:chExt cx="8025029" cy="25438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1C56F7A-7F5A-4300-A263-9A9922A7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1462" y="2810627"/>
              <a:ext cx="2091064" cy="191219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A250FF-7426-4F50-A66B-4BEA4B74A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4465" y="3111729"/>
              <a:ext cx="1309992" cy="1309992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73BDBA44-8998-4751-852F-521738EEF861}"/>
                </a:ext>
              </a:extLst>
            </p:cNvPr>
            <p:cNvSpPr txBox="1">
              <a:spLocks/>
            </p:cNvSpPr>
            <p:nvPr/>
          </p:nvSpPr>
          <p:spPr>
            <a:xfrm>
              <a:off x="4833929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6" tooltip="Original URL: https://twitter.com/WINWessex1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3126EB63-ED12-40AB-85D9-665200F166CC}"/>
                </a:ext>
              </a:extLst>
            </p:cNvPr>
            <p:cNvSpPr txBox="1">
              <a:spLocks/>
            </p:cNvSpPr>
            <p:nvPr/>
          </p:nvSpPr>
          <p:spPr>
            <a:xfrm>
              <a:off x="2004971" y="4674368"/>
              <a:ext cx="2091064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7" tooltip="Original URL: https://www.instagram.com/win_wessex1/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@win_wessex1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2948929-5295-400B-A2A6-4E3D9B2AAC81}"/>
                </a:ext>
              </a:extLst>
            </p:cNvPr>
            <p:cNvSpPr txBox="1">
              <a:spLocks/>
            </p:cNvSpPr>
            <p:nvPr/>
          </p:nvSpPr>
          <p:spPr>
            <a:xfrm>
              <a:off x="7443987" y="4951585"/>
              <a:ext cx="2586013" cy="402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40" tIns="45720" rIns="91440" bIns="45720" rtlCol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 b="1" i="0" dirty="0">
                  <a:solidFill>
                    <a:srgbClr val="19270F"/>
                  </a:solidFill>
                  <a:effectLst/>
                  <a:latin typeface="Calibri" panose="020F0502020204030204" pitchFamily="34" charset="0"/>
                  <a:hlinkClick r:id="rId8" tooltip="Original URL: http://www.facebook.com/WINSUPPORTtogether. Click or tap if you trust this link.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www.facebook.com/WINSUPPORTtogether</a:t>
              </a:r>
              <a:endParaRPr lang="en-US" sz="2000" b="1" kern="1200" dirty="0">
                <a:solidFill>
                  <a:srgbClr val="19270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CE90B9-BABD-4CDE-8398-68128EF1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28505" y="3028950"/>
              <a:ext cx="1643997" cy="1483129"/>
            </a:xfrm>
            <a:prstGeom prst="rect">
              <a:avLst/>
            </a:prstGeom>
          </p:spPr>
        </p:pic>
      </p:grpSp>
      <p:sp>
        <p:nvSpPr>
          <p:cNvPr id="11" name="TextBox 1">
            <a:extLst>
              <a:ext uri="{FF2B5EF4-FFF2-40B4-BE49-F238E27FC236}">
                <a16:creationId xmlns:a16="http://schemas.microsoft.com/office/drawing/2014/main" id="{44DBEFEE-F524-4504-8B62-CD369EBB054C}"/>
              </a:ext>
            </a:extLst>
          </p:cNvPr>
          <p:cNvSpPr txBox="1"/>
          <p:nvPr/>
        </p:nvSpPr>
        <p:spPr>
          <a:xfrm>
            <a:off x="1330171" y="5714524"/>
            <a:ext cx="953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Disclaimer. Each ‘Lesson in a Box’ comes with a feedback form for you to complete. We ask that all who request and deliver a Lesson in a Box to complete this feedback form to ensure that we are providing the highest quality resources possible. </a:t>
            </a:r>
            <a:b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</a:br>
            <a:r>
              <a:rPr lang="en-GB" b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Please note, we may contact you if we have not received a response on this feedback after a certain amount of time.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688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49499" y="520985"/>
            <a:ext cx="6468532" cy="36639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1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Session 1</a:t>
            </a:r>
          </a:p>
          <a:p>
            <a:endParaRPr lang="en-US" sz="48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WHAT IS </a:t>
            </a:r>
          </a:p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HIGHER EDUCATION?</a:t>
            </a:r>
            <a:endParaRPr lang="en-US" sz="48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5023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7EC3C-C38E-4802-BDC6-8693A4B5B927}"/>
                </a:ext>
              </a:extLst>
            </p:cNvPr>
            <p:cNvSpPr txBox="1"/>
            <p:nvPr/>
          </p:nvSpPr>
          <p:spPr>
            <a:xfrm>
              <a:off x="9505849" y="661882"/>
              <a:ext cx="21583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 "/>
                  <a:cs typeface="Calibri" panose="020F0502020204030204" pitchFamily="34" charset="0"/>
                </a:rPr>
                <a:t>What skills will I learn?</a:t>
              </a:r>
              <a:endParaRPr lang="en-GB" sz="2700" b="1" i="1" dirty="0">
                <a:latin typeface="Calibri "/>
                <a:cs typeface="Calibri" panose="020F0502020204030204" pitchFamily="34" charset="0"/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20C91C-647C-478A-9F64-4A2ADB5D54E8}"/>
              </a:ext>
            </a:extLst>
          </p:cNvPr>
          <p:cNvSpPr txBox="1"/>
          <p:nvPr/>
        </p:nvSpPr>
        <p:spPr>
          <a:xfrm>
            <a:off x="879389" y="4428566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</a:t>
            </a:r>
            <a:b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study?</a:t>
            </a:r>
            <a:endParaRPr lang="en-GB" sz="27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30D7CC-692E-4371-8B09-46F5D856D02C}"/>
              </a:ext>
            </a:extLst>
          </p:cNvPr>
          <p:cNvSpPr txBox="1"/>
          <p:nvPr/>
        </p:nvSpPr>
        <p:spPr>
          <a:xfrm>
            <a:off x="8811233" y="3720722"/>
            <a:ext cx="24216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Can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anyone </a:t>
            </a:r>
          </a:p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go?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1067135" y="959381"/>
            <a:ext cx="2353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Kalam" panose="02000000000000000000" pitchFamily="2" charset="0"/>
              </a:rPr>
              <a:t>Will it help me get a job?</a:t>
            </a:r>
            <a:endParaRPr lang="en-GB" sz="2700" b="1" i="1" dirty="0">
              <a:latin typeface="Calibri "/>
              <a:cs typeface="Kalam" panose="02000000000000000000" pitchFamily="2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5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2865980" y="1943092"/>
            <a:ext cx="6468532" cy="10156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SHOW OF HANDS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3941FA-39F6-4EC7-81A3-76908C00767E}"/>
              </a:ext>
            </a:extLst>
          </p:cNvPr>
          <p:cNvGrpSpPr/>
          <p:nvPr/>
        </p:nvGrpSpPr>
        <p:grpSpPr>
          <a:xfrm>
            <a:off x="9291383" y="231185"/>
            <a:ext cx="2700390" cy="1817290"/>
            <a:chOff x="9205644" y="247817"/>
            <a:chExt cx="2700390" cy="18172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5BF081EA-B865-440D-8EB9-B2FF59D934A6}"/>
                </a:ext>
              </a:extLst>
            </p:cNvPr>
            <p:cNvSpPr/>
            <p:nvPr/>
          </p:nvSpPr>
          <p:spPr>
            <a:xfrm>
              <a:off x="9205644" y="247817"/>
              <a:ext cx="2609636" cy="1767630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0C039885-8139-4635-9CA1-AD763017F569}"/>
                </a:ext>
              </a:extLst>
            </p:cNvPr>
            <p:cNvSpPr/>
            <p:nvPr/>
          </p:nvSpPr>
          <p:spPr>
            <a:xfrm>
              <a:off x="9296398" y="297477"/>
              <a:ext cx="2609636" cy="1767630"/>
            </a:xfrm>
            <a:prstGeom prst="wedgeEllipseCallo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</p:grp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F0DC5EFE-0966-4C5A-B050-4B7D60F21487}"/>
              </a:ext>
            </a:extLst>
          </p:cNvPr>
          <p:cNvSpPr/>
          <p:nvPr/>
        </p:nvSpPr>
        <p:spPr>
          <a:xfrm>
            <a:off x="737598" y="396072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066B353-86C2-4362-BFED-0C0FF3F0D835}"/>
              </a:ext>
            </a:extLst>
          </p:cNvPr>
          <p:cNvSpPr/>
          <p:nvPr/>
        </p:nvSpPr>
        <p:spPr>
          <a:xfrm>
            <a:off x="828352" y="401038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D2B4B497-5926-4154-8AB6-D33E2110F531}"/>
              </a:ext>
            </a:extLst>
          </p:cNvPr>
          <p:cNvSpPr/>
          <p:nvPr/>
        </p:nvSpPr>
        <p:spPr>
          <a:xfrm>
            <a:off x="8657517" y="345666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C68766A-F708-4CF1-B3AD-311EE5F933D9}"/>
              </a:ext>
            </a:extLst>
          </p:cNvPr>
          <p:cNvSpPr/>
          <p:nvPr/>
        </p:nvSpPr>
        <p:spPr>
          <a:xfrm>
            <a:off x="8748271" y="350632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554CC00-E171-45F2-8498-D878631B704E}"/>
              </a:ext>
            </a:extLst>
          </p:cNvPr>
          <p:cNvSpPr/>
          <p:nvPr/>
        </p:nvSpPr>
        <p:spPr>
          <a:xfrm>
            <a:off x="898990" y="453694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F8D1A-9B98-4167-9F7C-410D62B9E418}"/>
              </a:ext>
            </a:extLst>
          </p:cNvPr>
          <p:cNvSpPr txBox="1"/>
          <p:nvPr/>
        </p:nvSpPr>
        <p:spPr>
          <a:xfrm>
            <a:off x="844071" y="4617200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9CBCA672-700F-4307-BB40-E3FA6205FD3E}"/>
              </a:ext>
            </a:extLst>
          </p:cNvPr>
          <p:cNvSpPr/>
          <p:nvPr/>
        </p:nvSpPr>
        <p:spPr>
          <a:xfrm>
            <a:off x="989744" y="503354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C812FA-F43D-4C70-9E44-62FC19BD1606}"/>
              </a:ext>
            </a:extLst>
          </p:cNvPr>
          <p:cNvSpPr/>
          <p:nvPr/>
        </p:nvSpPr>
        <p:spPr>
          <a:xfrm>
            <a:off x="9291383" y="2098017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6E7F59E-21C9-49F9-8483-59F5AA335E36}"/>
              </a:ext>
            </a:extLst>
          </p:cNvPr>
          <p:cNvSpPr/>
          <p:nvPr/>
        </p:nvSpPr>
        <p:spPr>
          <a:xfrm>
            <a:off x="907290" y="2345395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4A699EB-74AC-4F25-8189-69C9356D386A}"/>
              </a:ext>
            </a:extLst>
          </p:cNvPr>
          <p:cNvSpPr/>
          <p:nvPr/>
        </p:nvSpPr>
        <p:spPr>
          <a:xfrm>
            <a:off x="750529" y="5827674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686F18-4C1E-416C-80B6-7CB6B1C5D57C}"/>
              </a:ext>
            </a:extLst>
          </p:cNvPr>
          <p:cNvSpPr txBox="1"/>
          <p:nvPr/>
        </p:nvSpPr>
        <p:spPr>
          <a:xfrm>
            <a:off x="1070402" y="1118186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9668A3-A7FE-4A46-8893-CFF31020C235}"/>
              </a:ext>
            </a:extLst>
          </p:cNvPr>
          <p:cNvSpPr txBox="1"/>
          <p:nvPr/>
        </p:nvSpPr>
        <p:spPr>
          <a:xfrm>
            <a:off x="8863741" y="4139603"/>
            <a:ext cx="2353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371834B-9BD9-431C-A7F4-DF6F90B10CA2}"/>
              </a:ext>
            </a:extLst>
          </p:cNvPr>
          <p:cNvSpPr txBox="1">
            <a:spLocks/>
          </p:cNvSpPr>
          <p:nvPr/>
        </p:nvSpPr>
        <p:spPr>
          <a:xfrm>
            <a:off x="2814109" y="1371998"/>
            <a:ext cx="6468532" cy="7646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b="1" kern="1200" dirty="0">
                <a:solidFill>
                  <a:srgbClr val="3E66B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Starter Questions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0F65A9-6AA2-406A-8C88-0265C81F3FAA}"/>
              </a:ext>
            </a:extLst>
          </p:cNvPr>
          <p:cNvSpPr txBox="1"/>
          <p:nvPr/>
        </p:nvSpPr>
        <p:spPr>
          <a:xfrm>
            <a:off x="2733123" y="4294553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2.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4F463-D708-4FE0-A2B3-E405D8DF786C}"/>
              </a:ext>
            </a:extLst>
          </p:cNvPr>
          <p:cNvSpPr txBox="1"/>
          <p:nvPr/>
        </p:nvSpPr>
        <p:spPr>
          <a:xfrm>
            <a:off x="2757231" y="3261049"/>
            <a:ext cx="235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3E66B0"/>
                </a:solidFill>
                <a:latin typeface="Kalam" panose="02000000000000000000" pitchFamily="2" charset="0"/>
                <a:cs typeface="Kalam" panose="02000000000000000000" pitchFamily="2" charset="0"/>
              </a:rPr>
              <a:t>1.</a:t>
            </a:r>
          </a:p>
        </p:txBody>
      </p:sp>
      <p:pic>
        <p:nvPicPr>
          <p:cNvPr id="40" name="Picture 2" descr="See the source image">
            <a:extLst>
              <a:ext uri="{FF2B5EF4-FFF2-40B4-BE49-F238E27FC236}">
                <a16:creationId xmlns:a16="http://schemas.microsoft.com/office/drawing/2014/main" id="{50DCC892-7A33-4ABD-9E5E-B354A935E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0" t="13560" r="12555" b="9982"/>
          <a:stretch/>
        </p:blipFill>
        <p:spPr bwMode="auto">
          <a:xfrm>
            <a:off x="10710779" y="5377367"/>
            <a:ext cx="1346310" cy="135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5BD336B8-5076-4253-B494-220AB3886A36}"/>
              </a:ext>
            </a:extLst>
          </p:cNvPr>
          <p:cNvSpPr txBox="1">
            <a:spLocks/>
          </p:cNvSpPr>
          <p:nvPr/>
        </p:nvSpPr>
        <p:spPr>
          <a:xfrm>
            <a:off x="4123289" y="3306155"/>
            <a:ext cx="4418337" cy="18836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already knows something about Higher Education/university?</a:t>
            </a:r>
          </a:p>
          <a:p>
            <a:pPr algn="l"/>
            <a:endParaRPr lang="en-US" sz="2200" b="1" kern="12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l"/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Who is already considering going onto further study after school </a:t>
            </a:r>
            <a:b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n-US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 college?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916EE0-6A45-4A4E-9E93-7AADD4E3A553}"/>
              </a:ext>
            </a:extLst>
          </p:cNvPr>
          <p:cNvSpPr txBox="1"/>
          <p:nvPr/>
        </p:nvSpPr>
        <p:spPr>
          <a:xfrm>
            <a:off x="9470677" y="887661"/>
            <a:ext cx="2384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ME</a:t>
            </a:r>
            <a:endParaRPr lang="en-GB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A8E89-81E8-4EC1-933E-92EAAE0B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319F1-C83B-486B-A5E5-92171989F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E7E16CE-C765-4FDA-B921-6E4D548D3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8"/>
          <a:stretch/>
        </p:blipFill>
        <p:spPr bwMode="auto">
          <a:xfrm>
            <a:off x="-68052" y="-1"/>
            <a:ext cx="12260051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7C13EBB-66F1-4868-86FC-FD3061987923}"/>
              </a:ext>
            </a:extLst>
          </p:cNvPr>
          <p:cNvSpPr/>
          <p:nvPr/>
        </p:nvSpPr>
        <p:spPr>
          <a:xfrm>
            <a:off x="8515351" y="4654288"/>
            <a:ext cx="3352799" cy="1901293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happening in this photo?</a:t>
            </a:r>
          </a:p>
        </p:txBody>
      </p:sp>
    </p:spTree>
    <p:extLst>
      <p:ext uri="{BB962C8B-B14F-4D97-AF65-F5344CB8AC3E}">
        <p14:creationId xmlns:p14="http://schemas.microsoft.com/office/powerpoint/2010/main" val="36496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Why go to University? University of Gloucestershire">
            <a:hlinkClick r:id="" action="ppaction://media"/>
            <a:extLst>
              <a:ext uri="{FF2B5EF4-FFF2-40B4-BE49-F238E27FC236}">
                <a16:creationId xmlns:a16="http://schemas.microsoft.com/office/drawing/2014/main" id="{91260F29-27E0-4177-9A79-98DE486517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0153" y="185757"/>
            <a:ext cx="10564591" cy="59689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891AD-7597-442E-A28D-7D4FDE181CF2}"/>
              </a:ext>
            </a:extLst>
          </p:cNvPr>
          <p:cNvSpPr/>
          <p:nvPr/>
        </p:nvSpPr>
        <p:spPr>
          <a:xfrm>
            <a:off x="880154" y="6238005"/>
            <a:ext cx="2561690" cy="530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8410A4-5951-4AB8-8138-4C6B5E0B8268}"/>
              </a:ext>
            </a:extLst>
          </p:cNvPr>
          <p:cNvSpPr txBox="1">
            <a:spLocks/>
          </p:cNvSpPr>
          <p:nvPr/>
        </p:nvSpPr>
        <p:spPr>
          <a:xfrm>
            <a:off x="880154" y="6173878"/>
            <a:ext cx="2695254" cy="5302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2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0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89077" y="2098069"/>
            <a:ext cx="33891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Fact Checker</a:t>
            </a:r>
          </a:p>
          <a:p>
            <a:r>
              <a:rPr lang="en-GB" sz="4000" b="1" dirty="0">
                <a:solidFill>
                  <a:srgbClr val="FF9933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Questions:</a:t>
            </a:r>
          </a:p>
          <a:p>
            <a:endParaRPr lang="en-GB" sz="4000" b="1" dirty="0">
              <a:solidFill>
                <a:srgbClr val="FF9933"/>
              </a:solidFill>
              <a:latin typeface="Calibri" panose="020F0502020204030204" pitchFamily="34" charset="0"/>
              <a:cs typeface="Kalam" panose="02000000000000000000" pitchFamily="2" charset="0"/>
            </a:endParaRPr>
          </a:p>
          <a:p>
            <a:r>
              <a:rPr lang="en-GB" sz="4000" b="1" dirty="0">
                <a:solidFill>
                  <a:srgbClr val="FF9933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Answers: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FDA205-EEF5-4FB6-AFA9-DD039F7769A3}"/>
              </a:ext>
            </a:extLst>
          </p:cNvPr>
          <p:cNvSpPr txBox="1"/>
          <p:nvPr/>
        </p:nvSpPr>
        <p:spPr>
          <a:xfrm>
            <a:off x="3918796" y="251865"/>
            <a:ext cx="661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think there are in the UK?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F39CC-F83B-4790-9949-7F3A81F7E32A}"/>
              </a:ext>
            </a:extLst>
          </p:cNvPr>
          <p:cNvSpPr txBox="1"/>
          <p:nvPr/>
        </p:nvSpPr>
        <p:spPr>
          <a:xfrm>
            <a:off x="4429996" y="2452012"/>
            <a:ext cx="602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think there are to choose from?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A55612-253E-467E-9DCE-D86ED6C1E6B2}"/>
              </a:ext>
            </a:extLst>
          </p:cNvPr>
          <p:cNvSpPr txBox="1"/>
          <p:nvPr/>
        </p:nvSpPr>
        <p:spPr>
          <a:xfrm>
            <a:off x="4167270" y="4636402"/>
            <a:ext cx="602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GB" sz="2700" b="1" i="1" dirty="0">
                <a:solidFill>
                  <a:srgbClr val="3E66B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students 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think are currently at University in the UK?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8E86D-B35A-4E35-A1C1-E2D4D67E2F40}"/>
              </a:ext>
            </a:extLst>
          </p:cNvPr>
          <p:cNvSpPr txBox="1"/>
          <p:nvPr/>
        </p:nvSpPr>
        <p:spPr>
          <a:xfrm>
            <a:off x="5993620" y="1099982"/>
            <a:ext cx="4545027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330</a:t>
            </a:r>
            <a:r>
              <a:rPr lang="en-GB" sz="27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 and colleges in the UK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ACA2C-0EF6-4289-99E4-8CB574C733D1}"/>
              </a:ext>
            </a:extLst>
          </p:cNvPr>
          <p:cNvSpPr txBox="1"/>
          <p:nvPr/>
        </p:nvSpPr>
        <p:spPr>
          <a:xfrm>
            <a:off x="7174934" y="3393400"/>
            <a:ext cx="3967799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There are </a:t>
            </a:r>
            <a:r>
              <a:rPr lang="en-GB" sz="27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37,000</a:t>
            </a:r>
            <a:r>
              <a:rPr lang="en-GB" sz="27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</a:t>
            </a:r>
            <a:r>
              <a:rPr lang="en-GB" sz="2700" b="1" i="1" dirty="0">
                <a:solidFill>
                  <a:schemeClr val="bg1"/>
                </a:solidFill>
                <a:latin typeface="Calibri "/>
                <a:cs typeface="Kalam" panose="02000000000000000000" pitchFamily="2" charset="0"/>
              </a:rPr>
              <a:t>different courses to choose from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4E7D3-211B-4B97-87D1-20C7E22AD9C7}"/>
              </a:ext>
            </a:extLst>
          </p:cNvPr>
          <p:cNvSpPr txBox="1"/>
          <p:nvPr/>
        </p:nvSpPr>
        <p:spPr>
          <a:xfrm>
            <a:off x="5737192" y="5664929"/>
            <a:ext cx="5963892" cy="923330"/>
          </a:xfrm>
          <a:prstGeom prst="rect">
            <a:avLst/>
          </a:prstGeom>
          <a:solidFill>
            <a:srgbClr val="3E66B0"/>
          </a:solidFill>
        </p:spPr>
        <p:txBody>
          <a:bodyPr wrap="square" rtlCol="0">
            <a:spAutoFit/>
          </a:bodyPr>
          <a:lstStyle/>
          <a:p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Currently there are </a:t>
            </a:r>
            <a:r>
              <a:rPr lang="en-GB" sz="2700" b="1" i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2.38 </a:t>
            </a:r>
            <a:r>
              <a:rPr lang="en-GB" sz="27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students studying in Higher Education in the UK</a:t>
            </a:r>
            <a:endParaRPr lang="en-GB" sz="2700" b="1" i="1" dirty="0">
              <a:solidFill>
                <a:srgbClr val="3E66B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89;p10">
            <a:extLst>
              <a:ext uri="{FF2B5EF4-FFF2-40B4-BE49-F238E27FC236}">
                <a16:creationId xmlns:a16="http://schemas.microsoft.com/office/drawing/2014/main" id="{CB12B5D9-0D89-4749-8586-B15CA31182B2}"/>
              </a:ext>
            </a:extLst>
          </p:cNvPr>
          <p:cNvSpPr/>
          <p:nvPr/>
        </p:nvSpPr>
        <p:spPr>
          <a:xfrm>
            <a:off x="-8092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E6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D10D5-B358-410B-B962-5BC23379C9FC}"/>
              </a:ext>
            </a:extLst>
          </p:cNvPr>
          <p:cNvSpPr txBox="1"/>
          <p:nvPr/>
        </p:nvSpPr>
        <p:spPr>
          <a:xfrm>
            <a:off x="389077" y="2828180"/>
            <a:ext cx="338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Kalam" panose="02000000000000000000" pitchFamily="2" charset="0"/>
              </a:rPr>
              <a:t>Explainer: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B5C62-918A-494E-A311-3E734E3E75E4}"/>
              </a:ext>
            </a:extLst>
          </p:cNvPr>
          <p:cNvSpPr txBox="1"/>
          <p:nvPr/>
        </p:nvSpPr>
        <p:spPr>
          <a:xfrm>
            <a:off x="4744343" y="935354"/>
            <a:ext cx="67141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Higher Education 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is your degree level learning after you leave school or college, aged 18.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You can study at a </a:t>
            </a:r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university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or college or do an </a:t>
            </a:r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Apprenticeship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where you work (and study).</a:t>
            </a:r>
          </a:p>
          <a:p>
            <a:endParaRPr lang="en-GB" sz="3000" b="1" i="1" dirty="0">
              <a:solidFill>
                <a:schemeClr val="accent1"/>
              </a:solidFill>
              <a:latin typeface="Calibri "/>
              <a:cs typeface="Kalam" panose="02000000000000000000" pitchFamily="2" charset="0"/>
            </a:endParaRPr>
          </a:p>
          <a:p>
            <a:r>
              <a:rPr lang="en-GB" sz="3000" b="1" i="1" dirty="0">
                <a:solidFill>
                  <a:srgbClr val="FF9933"/>
                </a:solidFill>
                <a:latin typeface="Calibri "/>
                <a:cs typeface="Kalam" panose="02000000000000000000" pitchFamily="2" charset="0"/>
              </a:rPr>
              <a:t>Anyone</a:t>
            </a:r>
            <a:r>
              <a:rPr lang="en-GB" sz="3000" b="1" i="1" dirty="0">
                <a:solidFill>
                  <a:schemeClr val="accent1"/>
                </a:solidFill>
                <a:latin typeface="Calibri "/>
                <a:cs typeface="Kalam" panose="02000000000000000000" pitchFamily="2" charset="0"/>
              </a:rPr>
              <a:t> can go to university at anytime in their life.</a:t>
            </a:r>
          </a:p>
        </p:txBody>
      </p:sp>
    </p:spTree>
    <p:extLst>
      <p:ext uri="{BB962C8B-B14F-4D97-AF65-F5344CB8AC3E}">
        <p14:creationId xmlns:p14="http://schemas.microsoft.com/office/powerpoint/2010/main" val="3159496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8C1BB6-3327-4BB7-AB68-AFC2467D6DE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2.38 million students studying at UK higher education institutions. </a:t>
            </a: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52A6DE-4AE9-493A-B2F9-2EF97CD791E2}"/>
              </a:ext>
            </a:extLst>
          </p:cNvPr>
          <p:cNvSpPr/>
          <p:nvPr/>
        </p:nvSpPr>
        <p:spPr>
          <a:xfrm>
            <a:off x="2861734" y="143364"/>
            <a:ext cx="6468532" cy="64685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179A64-0787-48DA-88DC-8BB5760C74EB}"/>
              </a:ext>
            </a:extLst>
          </p:cNvPr>
          <p:cNvSpPr txBox="1">
            <a:spLocks/>
          </p:cNvSpPr>
          <p:nvPr/>
        </p:nvSpPr>
        <p:spPr>
          <a:xfrm>
            <a:off x="3148206" y="974979"/>
            <a:ext cx="5892540" cy="3010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DO I </a:t>
            </a:r>
          </a:p>
          <a:p>
            <a:r>
              <a:rPr lang="en-US" sz="4700" b="1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GET THERE?</a:t>
            </a:r>
            <a:endParaRPr lang="en-US" sz="4700" kern="1200" dirty="0">
              <a:solidFill>
                <a:schemeClr val="tx1"/>
              </a:solidFill>
              <a:latin typeface="Calibri 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2F732-D394-4139-B12F-733846BCCCBF}"/>
              </a:ext>
            </a:extLst>
          </p:cNvPr>
          <p:cNvSpPr/>
          <p:nvPr/>
        </p:nvSpPr>
        <p:spPr>
          <a:xfrm>
            <a:off x="8176251" y="5273951"/>
            <a:ext cx="730692" cy="730692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7B02A22-E01E-47BA-A610-09898FBB5F12}"/>
              </a:ext>
            </a:extLst>
          </p:cNvPr>
          <p:cNvSpPr/>
          <p:nvPr/>
        </p:nvSpPr>
        <p:spPr>
          <a:xfrm>
            <a:off x="8578897" y="3506321"/>
            <a:ext cx="2609636" cy="1767630"/>
          </a:xfrm>
          <a:prstGeom prst="wedgeEllipse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22A386-0ED4-438E-882A-10EB791D6B3F}"/>
              </a:ext>
            </a:extLst>
          </p:cNvPr>
          <p:cNvSpPr txBox="1"/>
          <p:nvPr/>
        </p:nvSpPr>
        <p:spPr>
          <a:xfrm>
            <a:off x="8725665" y="4018034"/>
            <a:ext cx="2481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"/>
                <a:cs typeface="Calibri" panose="020F0502020204030204" pitchFamily="34" charset="0"/>
              </a:rPr>
              <a:t>How long does it take?</a:t>
            </a:r>
            <a:endParaRPr lang="en-GB" sz="2700" b="1" i="1" dirty="0">
              <a:latin typeface="Calibri "/>
              <a:cs typeface="Calibri" panose="020F0502020204030204" pitchFamily="34" charset="0"/>
            </a:endParaRPr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85C6EBE6-B80E-4369-8B01-3A84C27BEE3C}"/>
              </a:ext>
            </a:extLst>
          </p:cNvPr>
          <p:cNvSpPr/>
          <p:nvPr/>
        </p:nvSpPr>
        <p:spPr>
          <a:xfrm>
            <a:off x="8669651" y="3555981"/>
            <a:ext cx="2609636" cy="1767630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6"/>
    </mc:Choice>
    <mc:Fallback xmlns="">
      <p:transition spd="slow" advTm="2303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13405</TotalTime>
  <Words>748</Words>
  <Application>Microsoft Office PowerPoint</Application>
  <PresentationFormat>Widescreen</PresentationFormat>
  <Paragraphs>136</Paragraphs>
  <Slides>21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</vt:lpstr>
      <vt:lpstr>Cavolini</vt:lpstr>
      <vt:lpstr>Ink Free</vt:lpstr>
      <vt:lpstr>Kalam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Reconnect</dc:title>
  <dc:creator>Rosie Fellows</dc:creator>
  <cp:lastModifiedBy>Abi Williams</cp:lastModifiedBy>
  <cp:revision>1140</cp:revision>
  <cp:lastPrinted>2021-06-13T16:51:45Z</cp:lastPrinted>
  <dcterms:created xsi:type="dcterms:W3CDTF">2020-04-01T12:25:19Z</dcterms:created>
  <dcterms:modified xsi:type="dcterms:W3CDTF">2022-03-21T15:40:39Z</dcterms:modified>
</cp:coreProperties>
</file>