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55" r:id="rId2"/>
  </p:sldMasterIdLst>
  <p:notesMasterIdLst>
    <p:notesMasterId r:id="rId28"/>
  </p:notesMasterIdLst>
  <p:sldIdLst>
    <p:sldId id="256" r:id="rId3"/>
    <p:sldId id="262" r:id="rId4"/>
    <p:sldId id="265" r:id="rId5"/>
    <p:sldId id="1056" r:id="rId6"/>
    <p:sldId id="1025" r:id="rId7"/>
    <p:sldId id="1034" r:id="rId8"/>
    <p:sldId id="1050" r:id="rId9"/>
    <p:sldId id="1031" r:id="rId10"/>
    <p:sldId id="1071" r:id="rId11"/>
    <p:sldId id="1032" r:id="rId12"/>
    <p:sldId id="1069" r:id="rId13"/>
    <p:sldId id="1022" r:id="rId14"/>
    <p:sldId id="1023" r:id="rId15"/>
    <p:sldId id="1072" r:id="rId16"/>
    <p:sldId id="1058" r:id="rId17"/>
    <p:sldId id="1068" r:id="rId18"/>
    <p:sldId id="1076" r:id="rId19"/>
    <p:sldId id="1074" r:id="rId20"/>
    <p:sldId id="1075" r:id="rId21"/>
    <p:sldId id="1070" r:id="rId22"/>
    <p:sldId id="1052" r:id="rId23"/>
    <p:sldId id="1054" r:id="rId24"/>
    <p:sldId id="1055" r:id="rId25"/>
    <p:sldId id="1066" r:id="rId26"/>
    <p:sldId id="55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BFE6F3-8C9C-4878-9D9D-1ECCF9C8B4D8}">
          <p14:sldIdLst>
            <p14:sldId id="256"/>
            <p14:sldId id="262"/>
            <p14:sldId id="265"/>
            <p14:sldId id="1056"/>
            <p14:sldId id="1025"/>
            <p14:sldId id="1034"/>
            <p14:sldId id="1050"/>
            <p14:sldId id="1031"/>
            <p14:sldId id="1071"/>
            <p14:sldId id="1032"/>
            <p14:sldId id="1069"/>
            <p14:sldId id="1022"/>
            <p14:sldId id="1023"/>
            <p14:sldId id="1072"/>
            <p14:sldId id="1058"/>
            <p14:sldId id="1068"/>
            <p14:sldId id="1076"/>
            <p14:sldId id="1074"/>
            <p14:sldId id="1075"/>
            <p14:sldId id="1070"/>
            <p14:sldId id="1052"/>
            <p14:sldId id="1054"/>
            <p14:sldId id="1055"/>
            <p14:sldId id="1066"/>
            <p14:sldId id="5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D7D"/>
    <a:srgbClr val="FF3399"/>
    <a:srgbClr val="80D4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4660"/>
  </p:normalViewPr>
  <p:slideViewPr>
    <p:cSldViewPr snapToGrid="0">
      <p:cViewPr varScale="1">
        <p:scale>
          <a:sx n="38" d="100"/>
          <a:sy n="38" d="100"/>
        </p:scale>
        <p:origin x="48" y="5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91475-5584-4C46-8DD3-E56635396414}" type="datetimeFigureOut">
              <a:rPr lang="en-GB" smtClean="0"/>
              <a:t>01/02/2023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A444F-A730-4703-A722-9C23BA24E3A7}" type="slidenum">
              <a:rPr lang="en-GB" smtClean="0"/>
              <a:t>‹#›</a:t>
            </a:fld>
            <a:endParaRPr lang="en-GB"/>
          </a:p>
        </p:txBody>
      </p:sp>
    </p:spTree>
    <p:extLst>
      <p:ext uri="{BB962C8B-B14F-4D97-AF65-F5344CB8AC3E}">
        <p14:creationId xmlns:p14="http://schemas.microsoft.com/office/powerpoint/2010/main" val="25533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524375"/>
            <a:ext cx="5486400" cy="4286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54000" y="714375"/>
            <a:ext cx="6350000" cy="3571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BA444F-A730-4703-A722-9C23BA24E3A7}" type="slidenum">
              <a:rPr lang="en-GB" smtClean="0"/>
              <a:t>5</a:t>
            </a:fld>
            <a:endParaRPr lang="en-GB"/>
          </a:p>
        </p:txBody>
      </p:sp>
    </p:spTree>
    <p:extLst>
      <p:ext uri="{BB962C8B-B14F-4D97-AF65-F5344CB8AC3E}">
        <p14:creationId xmlns:p14="http://schemas.microsoft.com/office/powerpoint/2010/main" val="245132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Montserrat" panose="020B0604020202020204" pitchFamily="2" charset="0"/>
              </a:rPr>
              <a:t>The idea behind the method is that by breaking down the time into manageable chunks, you will be able to focus better on the task at hand, knowing you will soon have a break. Could this </a:t>
            </a:r>
            <a:endParaRPr lang="en-GB" dirty="0"/>
          </a:p>
        </p:txBody>
      </p:sp>
      <p:sp>
        <p:nvSpPr>
          <p:cNvPr id="4" name="Slide Number Placeholder 3"/>
          <p:cNvSpPr>
            <a:spLocks noGrp="1"/>
          </p:cNvSpPr>
          <p:nvPr>
            <p:ph type="sldNum" sz="quarter" idx="5"/>
          </p:nvPr>
        </p:nvSpPr>
        <p:spPr/>
        <p:txBody>
          <a:bodyPr/>
          <a:lstStyle/>
          <a:p>
            <a:fld id="{D9BA444F-A730-4703-A722-9C23BA24E3A7}" type="slidenum">
              <a:rPr lang="en-GB" smtClean="0"/>
              <a:t>7</a:t>
            </a:fld>
            <a:endParaRPr lang="en-GB"/>
          </a:p>
        </p:txBody>
      </p:sp>
    </p:spTree>
    <p:extLst>
      <p:ext uri="{BB962C8B-B14F-4D97-AF65-F5344CB8AC3E}">
        <p14:creationId xmlns:p14="http://schemas.microsoft.com/office/powerpoint/2010/main" val="197719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students may find this useful – knows the exam bards and dates so can plan out a revision timetable for you and sets you daily task. Could be overwhelming for others so bare this in mind</a:t>
            </a:r>
          </a:p>
        </p:txBody>
      </p:sp>
      <p:sp>
        <p:nvSpPr>
          <p:cNvPr id="4" name="Slide Number Placeholder 3"/>
          <p:cNvSpPr>
            <a:spLocks noGrp="1"/>
          </p:cNvSpPr>
          <p:nvPr>
            <p:ph type="sldNum" sz="quarter" idx="5"/>
          </p:nvPr>
        </p:nvSpPr>
        <p:spPr/>
        <p:txBody>
          <a:bodyPr/>
          <a:lstStyle/>
          <a:p>
            <a:fld id="{D9BA444F-A730-4703-A722-9C23BA24E3A7}" type="slidenum">
              <a:rPr lang="en-GB" smtClean="0"/>
              <a:t>9</a:t>
            </a:fld>
            <a:endParaRPr lang="en-GB"/>
          </a:p>
        </p:txBody>
      </p:sp>
    </p:spTree>
    <p:extLst>
      <p:ext uri="{BB962C8B-B14F-4D97-AF65-F5344CB8AC3E}">
        <p14:creationId xmlns:p14="http://schemas.microsoft.com/office/powerpoint/2010/main" val="164823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easy did they find this? If you can explain it simply to someone else, that demonstrates your understanding </a:t>
            </a:r>
          </a:p>
        </p:txBody>
      </p:sp>
      <p:sp>
        <p:nvSpPr>
          <p:cNvPr id="4" name="Slide Number Placeholder 3"/>
          <p:cNvSpPr>
            <a:spLocks noGrp="1"/>
          </p:cNvSpPr>
          <p:nvPr>
            <p:ph type="sldNum" sz="quarter" idx="5"/>
          </p:nvPr>
        </p:nvSpPr>
        <p:spPr/>
        <p:txBody>
          <a:bodyPr/>
          <a:lstStyle/>
          <a:p>
            <a:fld id="{D9BA444F-A730-4703-A722-9C23BA24E3A7}" type="slidenum">
              <a:rPr lang="en-GB" smtClean="0"/>
              <a:t>13</a:t>
            </a:fld>
            <a:endParaRPr lang="en-GB"/>
          </a:p>
        </p:txBody>
      </p:sp>
    </p:spTree>
    <p:extLst>
      <p:ext uri="{BB962C8B-B14F-4D97-AF65-F5344CB8AC3E}">
        <p14:creationId xmlns:p14="http://schemas.microsoft.com/office/powerpoint/2010/main" val="352039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BA444F-A730-4703-A722-9C23BA24E3A7}" type="slidenum">
              <a:rPr lang="en-GB" smtClean="0"/>
              <a:t>14</a:t>
            </a:fld>
            <a:endParaRPr lang="en-GB"/>
          </a:p>
        </p:txBody>
      </p:sp>
    </p:spTree>
    <p:extLst>
      <p:ext uri="{BB962C8B-B14F-4D97-AF65-F5344CB8AC3E}">
        <p14:creationId xmlns:p14="http://schemas.microsoft.com/office/powerpoint/2010/main" val="1913310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BA444F-A730-4703-A722-9C23BA24E3A7}" type="slidenum">
              <a:rPr lang="en-GB" smtClean="0"/>
              <a:t>15</a:t>
            </a:fld>
            <a:endParaRPr lang="en-GB"/>
          </a:p>
        </p:txBody>
      </p:sp>
    </p:spTree>
    <p:extLst>
      <p:ext uri="{BB962C8B-B14F-4D97-AF65-F5344CB8AC3E}">
        <p14:creationId xmlns:p14="http://schemas.microsoft.com/office/powerpoint/2010/main" val="2657231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BA444F-A730-4703-A722-9C23BA24E3A7}" type="slidenum">
              <a:rPr lang="en-GB" smtClean="0"/>
              <a:t>18</a:t>
            </a:fld>
            <a:endParaRPr lang="en-GB"/>
          </a:p>
        </p:txBody>
      </p:sp>
    </p:spTree>
    <p:extLst>
      <p:ext uri="{BB962C8B-B14F-4D97-AF65-F5344CB8AC3E}">
        <p14:creationId xmlns:p14="http://schemas.microsoft.com/office/powerpoint/2010/main" val="2675091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524375"/>
            <a:ext cx="5486400" cy="4286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54000" y="714375"/>
            <a:ext cx="6350000" cy="35718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4356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2/1/2023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4011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2/1/2023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87342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2/1/2023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3408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8470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32855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77326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58140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46536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83471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58953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0519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2/1/2023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4143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2/1/2023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0300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2/1/2023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152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2/1/2023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589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2/1/2023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47186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2/1/2023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6322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2/1/2023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61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2/1/2023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24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2/1/2023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45440514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47" r:id="rId6"/>
    <p:sldLayoutId id="2147483743" r:id="rId7"/>
    <p:sldLayoutId id="2147483744" r:id="rId8"/>
    <p:sldLayoutId id="2147483745" r:id="rId9"/>
    <p:sldLayoutId id="2147483746" r:id="rId10"/>
    <p:sldLayoutId id="2147483748"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36729054"/>
      </p:ext>
    </p:extLst>
  </p:cSld>
  <p:clrMap bg1="lt1" tx1="dk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4.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3WJYp98eys8?feature=oembed" TargetMode="Externa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CeAWINvDeVw?feature=oembed" TargetMode="Externa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hyperlink" Target="http://www.facebook.com/WINSUPPORTtogether" TargetMode="External"/><Relationship Id="rId3" Type="http://schemas.openxmlformats.org/officeDocument/2006/relationships/image" Target="../media/image50.png"/><Relationship Id="rId7" Type="http://schemas.openxmlformats.org/officeDocument/2006/relationships/hyperlink" Target="https://eur01.safelinks.protection.outlook.com/?url=https%3A%2F%2Fwww.instagram.com%2Fwin_wessex1%2F&amp;data=04%7C01%7Cral64%40bath.ac.uk%7C4cfefb6cf0a048596e5f08d993c219de%7C377e3d224ea1422db0ad8fcc89406b9e%7C0%7C0%7C637703284122914571%7CUnknown%7CTWFpbGZsb3d8eyJWIjoiMC4wLjAwMDAiLCJQIjoiV2luMzIiLCJBTiI6Ik1haWwiLCJXVCI6Mn0%3D%7C1000&amp;sdata=ux7OEHmIjxWbzYt8arCB5WaYgsfniqmFfqM0aUeA6Zk%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eur01.safelinks.protection.outlook.com/?url=https%3A%2F%2Ftwitter.com%2FWINWessex1&amp;data=04%7C01%7Cral64%40bath.ac.uk%7C4cfefb6cf0a048596e5f08d993c219de%7C377e3d224ea1422db0ad8fcc89406b9e%7C0%7C0%7C637703284122904617%7CUnknown%7CTWFpbGZsb3d8eyJWIjoiMC4wLjAwMDAiLCJQIjoiV2luMzIiLCJBTiI6Ik1haWwiLCJXVCI6Mn0%3D%7C1000&amp;sdata=Z4c0wpaYNfIMHNKrnhUZx7SJGnZuGkeoQuyqel0enUM%3D&amp;reserved=0" TargetMode="External"/><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8C47DF46-596A-478E-AE2A-FA33DCB5F76A}"/>
              </a:ext>
            </a:extLst>
          </p:cNvPr>
          <p:cNvPicPr>
            <a:picLocks noChangeAspect="1"/>
          </p:cNvPicPr>
          <p:nvPr/>
        </p:nvPicPr>
        <p:blipFill rotWithShape="1">
          <a:blip r:embed="rId3"/>
          <a:srcRect t="3028" b="7479"/>
          <a:stretch/>
        </p:blipFill>
        <p:spPr>
          <a:xfrm>
            <a:off x="2264402" y="1"/>
            <a:ext cx="7663195"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3036"/>
    </mc:Choice>
    <mc:Fallback xmlns="">
      <p:transition spd="slow" advTm="230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345DF9-C510-4C8C-BB17-A776C92B3447}"/>
              </a:ext>
            </a:extLst>
          </p:cNvPr>
          <p:cNvPicPr>
            <a:picLocks noChangeAspect="1"/>
          </p:cNvPicPr>
          <p:nvPr/>
        </p:nvPicPr>
        <p:blipFill>
          <a:blip r:embed="rId2"/>
          <a:stretch>
            <a:fillRect/>
          </a:stretch>
        </p:blipFill>
        <p:spPr>
          <a:xfrm>
            <a:off x="981075" y="-58187"/>
            <a:ext cx="9863087" cy="6916188"/>
          </a:xfrm>
          <a:prstGeom prst="rect">
            <a:avLst/>
          </a:prstGeom>
        </p:spPr>
      </p:pic>
      <p:pic>
        <p:nvPicPr>
          <p:cNvPr id="3" name="Picture 2">
            <a:extLst>
              <a:ext uri="{FF2B5EF4-FFF2-40B4-BE49-F238E27FC236}">
                <a16:creationId xmlns:a16="http://schemas.microsoft.com/office/drawing/2014/main" id="{1B67F415-E536-4C06-BE11-98E1D91E3447}"/>
              </a:ext>
            </a:extLst>
          </p:cNvPr>
          <p:cNvPicPr>
            <a:picLocks noChangeAspect="1"/>
          </p:cNvPicPr>
          <p:nvPr/>
        </p:nvPicPr>
        <p:blipFill>
          <a:blip r:embed="rId3"/>
          <a:stretch>
            <a:fillRect/>
          </a:stretch>
        </p:blipFill>
        <p:spPr>
          <a:xfrm>
            <a:off x="9869223" y="6250833"/>
            <a:ext cx="2322777" cy="548688"/>
          </a:xfrm>
          <a:prstGeom prst="rect">
            <a:avLst/>
          </a:prstGeom>
        </p:spPr>
      </p:pic>
    </p:spTree>
    <p:extLst>
      <p:ext uri="{BB962C8B-B14F-4D97-AF65-F5344CB8AC3E}">
        <p14:creationId xmlns:p14="http://schemas.microsoft.com/office/powerpoint/2010/main" val="186942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B32115-AF72-48F0-BA1B-EE247658C0AE}"/>
              </a:ext>
            </a:extLst>
          </p:cNvPr>
          <p:cNvSpPr txBox="1"/>
          <p:nvPr/>
        </p:nvSpPr>
        <p:spPr>
          <a:xfrm>
            <a:off x="701749" y="404037"/>
            <a:ext cx="5539563" cy="584775"/>
          </a:xfrm>
          <a:prstGeom prst="rect">
            <a:avLst/>
          </a:prstGeom>
          <a:noFill/>
        </p:spPr>
        <p:txBody>
          <a:bodyPr wrap="square" rtlCol="0">
            <a:spAutoFit/>
          </a:bodyPr>
          <a:lstStyle/>
          <a:p>
            <a:r>
              <a:rPr lang="en-GB" sz="3200" dirty="0">
                <a:effectLst>
                  <a:outerShdw blurRad="38100" dist="38100" dir="2700000" algn="tl">
                    <a:srgbClr val="000000">
                      <a:alpha val="43137"/>
                    </a:srgbClr>
                  </a:outerShdw>
                </a:effectLst>
              </a:rPr>
              <a:t>Where are you going to revise?</a:t>
            </a:r>
          </a:p>
        </p:txBody>
      </p:sp>
      <p:pic>
        <p:nvPicPr>
          <p:cNvPr id="3" name="Picture 2">
            <a:extLst>
              <a:ext uri="{FF2B5EF4-FFF2-40B4-BE49-F238E27FC236}">
                <a16:creationId xmlns:a16="http://schemas.microsoft.com/office/drawing/2014/main" id="{6179F6E9-7725-48F5-8AFC-C4D384D6DCE8}"/>
              </a:ext>
            </a:extLst>
          </p:cNvPr>
          <p:cNvPicPr>
            <a:picLocks noChangeAspect="1"/>
          </p:cNvPicPr>
          <p:nvPr/>
        </p:nvPicPr>
        <p:blipFill>
          <a:blip r:embed="rId2"/>
          <a:stretch>
            <a:fillRect/>
          </a:stretch>
        </p:blipFill>
        <p:spPr>
          <a:xfrm>
            <a:off x="701749" y="1342072"/>
            <a:ext cx="1902117" cy="1908213"/>
          </a:xfrm>
          <a:prstGeom prst="rect">
            <a:avLst/>
          </a:prstGeom>
        </p:spPr>
      </p:pic>
      <p:sp>
        <p:nvSpPr>
          <p:cNvPr id="4" name="TextBox 3">
            <a:extLst>
              <a:ext uri="{FF2B5EF4-FFF2-40B4-BE49-F238E27FC236}">
                <a16:creationId xmlns:a16="http://schemas.microsoft.com/office/drawing/2014/main" id="{FBBB420D-2EA9-4857-8D4C-0B5B64E8D946}"/>
              </a:ext>
            </a:extLst>
          </p:cNvPr>
          <p:cNvSpPr txBox="1"/>
          <p:nvPr/>
        </p:nvSpPr>
        <p:spPr>
          <a:xfrm>
            <a:off x="7293935" y="696424"/>
            <a:ext cx="3997842" cy="3539430"/>
          </a:xfrm>
          <a:prstGeom prst="rect">
            <a:avLst/>
          </a:prstGeom>
          <a:solidFill>
            <a:srgbClr val="A4CD7D"/>
          </a:solidFill>
        </p:spPr>
        <p:txBody>
          <a:bodyPr wrap="square" rtlCol="0">
            <a:spAutoFit/>
          </a:bodyPr>
          <a:lstStyle/>
          <a:p>
            <a:r>
              <a:rPr lang="en-GB" sz="3200" dirty="0">
                <a:latin typeface="+mj-lt"/>
              </a:rPr>
              <a:t>Consider where there is a quiet space to revise. Your room may not be the best place as it is good to separate your work and rest space </a:t>
            </a:r>
          </a:p>
        </p:txBody>
      </p:sp>
      <p:pic>
        <p:nvPicPr>
          <p:cNvPr id="5" name="Picture 4">
            <a:extLst>
              <a:ext uri="{FF2B5EF4-FFF2-40B4-BE49-F238E27FC236}">
                <a16:creationId xmlns:a16="http://schemas.microsoft.com/office/drawing/2014/main" id="{FB644A64-40E3-4D9F-8448-92EB4327E038}"/>
              </a:ext>
            </a:extLst>
          </p:cNvPr>
          <p:cNvPicPr>
            <a:picLocks noChangeAspect="1"/>
          </p:cNvPicPr>
          <p:nvPr/>
        </p:nvPicPr>
        <p:blipFill>
          <a:blip r:embed="rId3"/>
          <a:stretch>
            <a:fillRect/>
          </a:stretch>
        </p:blipFill>
        <p:spPr>
          <a:xfrm>
            <a:off x="9729895" y="6161576"/>
            <a:ext cx="2322777" cy="548688"/>
          </a:xfrm>
          <a:prstGeom prst="rect">
            <a:avLst/>
          </a:prstGeom>
        </p:spPr>
      </p:pic>
      <p:pic>
        <p:nvPicPr>
          <p:cNvPr id="6" name="Picture 5">
            <a:extLst>
              <a:ext uri="{FF2B5EF4-FFF2-40B4-BE49-F238E27FC236}">
                <a16:creationId xmlns:a16="http://schemas.microsoft.com/office/drawing/2014/main" id="{BAF30DFC-48C7-4550-BCE3-A9BA8B7034FC}"/>
              </a:ext>
            </a:extLst>
          </p:cNvPr>
          <p:cNvPicPr>
            <a:picLocks noChangeAspect="1"/>
          </p:cNvPicPr>
          <p:nvPr/>
        </p:nvPicPr>
        <p:blipFill>
          <a:blip r:embed="rId4"/>
          <a:stretch>
            <a:fillRect/>
          </a:stretch>
        </p:blipFill>
        <p:spPr>
          <a:xfrm>
            <a:off x="3619805" y="1506678"/>
            <a:ext cx="2621507" cy="1743607"/>
          </a:xfrm>
          <a:prstGeom prst="rect">
            <a:avLst/>
          </a:prstGeom>
        </p:spPr>
      </p:pic>
      <p:pic>
        <p:nvPicPr>
          <p:cNvPr id="7" name="Picture 6">
            <a:extLst>
              <a:ext uri="{FF2B5EF4-FFF2-40B4-BE49-F238E27FC236}">
                <a16:creationId xmlns:a16="http://schemas.microsoft.com/office/drawing/2014/main" id="{5BFC8A9F-FB31-4F7D-8B76-EA51B92536AC}"/>
              </a:ext>
            </a:extLst>
          </p:cNvPr>
          <p:cNvPicPr>
            <a:picLocks noChangeAspect="1"/>
          </p:cNvPicPr>
          <p:nvPr/>
        </p:nvPicPr>
        <p:blipFill>
          <a:blip r:embed="rId5"/>
          <a:stretch>
            <a:fillRect/>
          </a:stretch>
        </p:blipFill>
        <p:spPr>
          <a:xfrm>
            <a:off x="522894" y="3364312"/>
            <a:ext cx="2748068" cy="731898"/>
          </a:xfrm>
          <a:prstGeom prst="rect">
            <a:avLst/>
          </a:prstGeom>
        </p:spPr>
      </p:pic>
      <p:pic>
        <p:nvPicPr>
          <p:cNvPr id="8" name="Picture 7">
            <a:extLst>
              <a:ext uri="{FF2B5EF4-FFF2-40B4-BE49-F238E27FC236}">
                <a16:creationId xmlns:a16="http://schemas.microsoft.com/office/drawing/2014/main" id="{44D4B797-9122-453F-B5F7-263B0E4A073C}"/>
              </a:ext>
            </a:extLst>
          </p:cNvPr>
          <p:cNvPicPr>
            <a:picLocks noChangeAspect="1"/>
          </p:cNvPicPr>
          <p:nvPr/>
        </p:nvPicPr>
        <p:blipFill>
          <a:blip r:embed="rId6"/>
          <a:stretch>
            <a:fillRect/>
          </a:stretch>
        </p:blipFill>
        <p:spPr>
          <a:xfrm>
            <a:off x="3619805" y="3138088"/>
            <a:ext cx="3072187" cy="1561503"/>
          </a:xfrm>
          <a:prstGeom prst="rect">
            <a:avLst/>
          </a:prstGeom>
        </p:spPr>
      </p:pic>
      <p:pic>
        <p:nvPicPr>
          <p:cNvPr id="10" name="Picture 9">
            <a:extLst>
              <a:ext uri="{FF2B5EF4-FFF2-40B4-BE49-F238E27FC236}">
                <a16:creationId xmlns:a16="http://schemas.microsoft.com/office/drawing/2014/main" id="{3ECB6225-8CF1-4521-A53C-3417A2B5A349}"/>
              </a:ext>
            </a:extLst>
          </p:cNvPr>
          <p:cNvPicPr>
            <a:picLocks noChangeAspect="1"/>
          </p:cNvPicPr>
          <p:nvPr/>
        </p:nvPicPr>
        <p:blipFill rotWithShape="1">
          <a:blip r:embed="rId7"/>
          <a:srcRect t="30476"/>
          <a:stretch/>
        </p:blipFill>
        <p:spPr>
          <a:xfrm>
            <a:off x="522893" y="4333660"/>
            <a:ext cx="1707028" cy="1860713"/>
          </a:xfrm>
          <a:prstGeom prst="rect">
            <a:avLst/>
          </a:prstGeom>
        </p:spPr>
      </p:pic>
      <p:sp>
        <p:nvSpPr>
          <p:cNvPr id="11" name="TextBox 10">
            <a:extLst>
              <a:ext uri="{FF2B5EF4-FFF2-40B4-BE49-F238E27FC236}">
                <a16:creationId xmlns:a16="http://schemas.microsoft.com/office/drawing/2014/main" id="{ADBBAC6E-C2BB-4459-A4F2-04BCCD1E1F6B}"/>
              </a:ext>
            </a:extLst>
          </p:cNvPr>
          <p:cNvSpPr txBox="1"/>
          <p:nvPr/>
        </p:nvSpPr>
        <p:spPr>
          <a:xfrm>
            <a:off x="522893" y="6062830"/>
            <a:ext cx="23227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panose="020F0502020204030204"/>
                <a:ea typeface="+mn-ea"/>
                <a:cs typeface="+mn-cs"/>
              </a:rPr>
              <a:t>Quiet space</a:t>
            </a:r>
          </a:p>
        </p:txBody>
      </p:sp>
      <p:sp>
        <p:nvSpPr>
          <p:cNvPr id="12" name="TextBox 11">
            <a:extLst>
              <a:ext uri="{FF2B5EF4-FFF2-40B4-BE49-F238E27FC236}">
                <a16:creationId xmlns:a16="http://schemas.microsoft.com/office/drawing/2014/main" id="{3907197B-2462-4DB2-8616-0EBA3180C04B}"/>
              </a:ext>
            </a:extLst>
          </p:cNvPr>
          <p:cNvSpPr txBox="1"/>
          <p:nvPr/>
        </p:nvSpPr>
        <p:spPr>
          <a:xfrm>
            <a:off x="6042837" y="5201055"/>
            <a:ext cx="297950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panose="020F0502020204030204"/>
                <a:ea typeface="+mn-ea"/>
                <a:cs typeface="+mn-cs"/>
              </a:rPr>
              <a:t>Some music in the background (instrumental)</a:t>
            </a:r>
          </a:p>
        </p:txBody>
      </p:sp>
      <p:pic>
        <p:nvPicPr>
          <p:cNvPr id="13" name="Picture 12">
            <a:extLst>
              <a:ext uri="{FF2B5EF4-FFF2-40B4-BE49-F238E27FC236}">
                <a16:creationId xmlns:a16="http://schemas.microsoft.com/office/drawing/2014/main" id="{BEECFC88-FD09-476C-BA07-7A4D92EBB697}"/>
              </a:ext>
            </a:extLst>
          </p:cNvPr>
          <p:cNvPicPr>
            <a:picLocks noChangeAspect="1"/>
          </p:cNvPicPr>
          <p:nvPr/>
        </p:nvPicPr>
        <p:blipFill>
          <a:blip r:embed="rId8"/>
          <a:stretch>
            <a:fillRect/>
          </a:stretch>
        </p:blipFill>
        <p:spPr>
          <a:xfrm>
            <a:off x="3619805" y="4689554"/>
            <a:ext cx="2261812" cy="1292464"/>
          </a:xfrm>
          <a:prstGeom prst="rect">
            <a:avLst/>
          </a:prstGeom>
        </p:spPr>
      </p:pic>
    </p:spTree>
    <p:extLst>
      <p:ext uri="{BB962C8B-B14F-4D97-AF65-F5344CB8AC3E}">
        <p14:creationId xmlns:p14="http://schemas.microsoft.com/office/powerpoint/2010/main" val="100304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3;p4">
            <a:extLst>
              <a:ext uri="{FF2B5EF4-FFF2-40B4-BE49-F238E27FC236}">
                <a16:creationId xmlns:a16="http://schemas.microsoft.com/office/drawing/2014/main" id="{59648867-757F-4635-90E5-CCD13CF29ED0}"/>
              </a:ext>
            </a:extLst>
          </p:cNvPr>
          <p:cNvSpPr txBox="1">
            <a:spLocks/>
          </p:cNvSpPr>
          <p:nvPr/>
        </p:nvSpPr>
        <p:spPr>
          <a:xfrm>
            <a:off x="446176" y="1967103"/>
            <a:ext cx="2881816" cy="79812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endParaRPr lang="en-GB" sz="2400" b="1" dirty="0">
              <a:solidFill>
                <a:srgbClr val="3A3A3A"/>
              </a:solidFill>
              <a:latin typeface="Calibri" panose="020F0502020204030204" pitchFamily="34" charset="0"/>
              <a:cs typeface="Calibri" panose="020F0502020204030204" pitchFamily="34" charset="0"/>
            </a:endParaRPr>
          </a:p>
          <a:p>
            <a:br>
              <a:rPr lang="en-GB" sz="1200" dirty="0"/>
            </a:br>
            <a:endParaRPr lang="en-GB" sz="3000" b="1" dirty="0">
              <a:solidFill>
                <a:schemeClr val="tx1"/>
              </a:solidFill>
            </a:endParaRPr>
          </a:p>
        </p:txBody>
      </p:sp>
      <p:grpSp>
        <p:nvGrpSpPr>
          <p:cNvPr id="7" name="Group 6">
            <a:extLst>
              <a:ext uri="{FF2B5EF4-FFF2-40B4-BE49-F238E27FC236}">
                <a16:creationId xmlns:a16="http://schemas.microsoft.com/office/drawing/2014/main" id="{0C78CB56-46EB-4CB9-93E2-FEEA0FE8E509}"/>
              </a:ext>
            </a:extLst>
          </p:cNvPr>
          <p:cNvGrpSpPr/>
          <p:nvPr/>
        </p:nvGrpSpPr>
        <p:grpSpPr>
          <a:xfrm>
            <a:off x="6526444" y="1938992"/>
            <a:ext cx="5665556" cy="3640334"/>
            <a:chOff x="3627249" y="1222823"/>
            <a:chExt cx="7874028" cy="4893583"/>
          </a:xfrm>
        </p:grpSpPr>
        <p:pic>
          <p:nvPicPr>
            <p:cNvPr id="5" name="Picture 4">
              <a:extLst>
                <a:ext uri="{FF2B5EF4-FFF2-40B4-BE49-F238E27FC236}">
                  <a16:creationId xmlns:a16="http://schemas.microsoft.com/office/drawing/2014/main" id="{1D5FD15A-383D-4058-9B02-07D548DEEDEA}"/>
                </a:ext>
              </a:extLst>
            </p:cNvPr>
            <p:cNvPicPr>
              <a:picLocks noChangeAspect="1"/>
            </p:cNvPicPr>
            <p:nvPr/>
          </p:nvPicPr>
          <p:blipFill>
            <a:blip r:embed="rId2"/>
            <a:stretch>
              <a:fillRect/>
            </a:stretch>
          </p:blipFill>
          <p:spPr>
            <a:xfrm>
              <a:off x="3627249" y="1222823"/>
              <a:ext cx="7874028" cy="4265579"/>
            </a:xfrm>
            <a:prstGeom prst="rect">
              <a:avLst/>
            </a:prstGeom>
          </p:spPr>
        </p:pic>
        <p:sp>
          <p:nvSpPr>
            <p:cNvPr id="6" name="Google Shape;123;p4">
              <a:extLst>
                <a:ext uri="{FF2B5EF4-FFF2-40B4-BE49-F238E27FC236}">
                  <a16:creationId xmlns:a16="http://schemas.microsoft.com/office/drawing/2014/main" id="{A84D359C-331D-4BE6-83BB-4AB06927CD5A}"/>
                </a:ext>
              </a:extLst>
            </p:cNvPr>
            <p:cNvSpPr txBox="1">
              <a:spLocks/>
            </p:cNvSpPr>
            <p:nvPr/>
          </p:nvSpPr>
          <p:spPr>
            <a:xfrm>
              <a:off x="7761826" y="5318284"/>
              <a:ext cx="3739451" cy="79812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en-GB" sz="2400" i="1" dirty="0">
                  <a:solidFill>
                    <a:srgbClr val="3A3A3A"/>
                  </a:solidFill>
                  <a:latin typeface="Calibri" panose="020F0502020204030204" pitchFamily="34" charset="0"/>
                  <a:cs typeface="Calibri" panose="020F0502020204030204" pitchFamily="34" charset="0"/>
                </a:rPr>
                <a:t>Einstein</a:t>
              </a:r>
              <a:endParaRPr lang="en-GB" sz="2400" i="1" dirty="0">
                <a:solidFill>
                  <a:schemeClr val="tx1"/>
                </a:solidFill>
              </a:endParaRPr>
            </a:p>
          </p:txBody>
        </p:sp>
      </p:grpSp>
      <p:sp>
        <p:nvSpPr>
          <p:cNvPr id="11" name="TextBox 10">
            <a:extLst>
              <a:ext uri="{FF2B5EF4-FFF2-40B4-BE49-F238E27FC236}">
                <a16:creationId xmlns:a16="http://schemas.microsoft.com/office/drawing/2014/main" id="{834365D7-5516-4CD8-90AA-823A65AE0A2E}"/>
              </a:ext>
            </a:extLst>
          </p:cNvPr>
          <p:cNvSpPr txBox="1"/>
          <p:nvPr/>
        </p:nvSpPr>
        <p:spPr>
          <a:xfrm>
            <a:off x="0" y="0"/>
            <a:ext cx="12192000" cy="1938992"/>
          </a:xfrm>
          <a:prstGeom prst="rect">
            <a:avLst/>
          </a:prstGeom>
          <a:solidFill>
            <a:srgbClr val="A4CD7D"/>
          </a:solidFill>
        </p:spPr>
        <p:txBody>
          <a:bodyPr wrap="square" rtlCol="0">
            <a:spAutoFit/>
          </a:bodyPr>
          <a:lstStyle/>
          <a:p>
            <a:r>
              <a:rPr lang="en-GB" sz="4000" b="1" dirty="0">
                <a:latin typeface="Calibri Light" panose="020F0302020204030204" pitchFamily="34" charset="0"/>
                <a:cs typeface="Calibri Light" panose="020F0302020204030204" pitchFamily="34" charset="0"/>
              </a:rPr>
              <a:t>Strategy 1 </a:t>
            </a:r>
          </a:p>
          <a:p>
            <a:r>
              <a:rPr lang="en-GB" sz="4000" b="1" dirty="0">
                <a:latin typeface="Calibri Light" panose="020F0302020204030204" pitchFamily="34" charset="0"/>
                <a:cs typeface="Calibri Light" panose="020F0302020204030204" pitchFamily="34" charset="0"/>
              </a:rPr>
              <a:t>Feynman Technique – study method for students to learn through the act of teaching</a:t>
            </a:r>
            <a:endParaRPr lang="en-GB" sz="3200" b="1" dirty="0">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EBC1DBCD-27FC-4B2E-B3D8-ED3D179B79A1}"/>
              </a:ext>
            </a:extLst>
          </p:cNvPr>
          <p:cNvSpPr txBox="1"/>
          <p:nvPr/>
        </p:nvSpPr>
        <p:spPr>
          <a:xfrm>
            <a:off x="167811" y="1856632"/>
            <a:ext cx="5928189" cy="6124754"/>
          </a:xfrm>
          <a:prstGeom prst="rect">
            <a:avLst/>
          </a:prstGeom>
          <a:noFill/>
        </p:spPr>
        <p:txBody>
          <a:bodyPr wrap="square" rtlCol="0">
            <a:spAutoFit/>
          </a:bodyPr>
          <a:lstStyle/>
          <a:p>
            <a:pPr algn="ctr"/>
            <a:r>
              <a:rPr lang="en-GB" sz="2400" b="1" dirty="0">
                <a:latin typeface="+mj-lt"/>
              </a:rPr>
              <a:t>4 Steps</a:t>
            </a:r>
          </a:p>
          <a:p>
            <a:r>
              <a:rPr lang="en-GB" sz="2400" dirty="0">
                <a:latin typeface="+mj-lt"/>
              </a:rPr>
              <a:t>1.Choose what you are going to learn about </a:t>
            </a:r>
          </a:p>
          <a:p>
            <a:endParaRPr lang="en-GB" sz="2400" dirty="0">
              <a:latin typeface="+mj-lt"/>
            </a:endParaRPr>
          </a:p>
          <a:p>
            <a:r>
              <a:rPr lang="en-GB" sz="2400" dirty="0">
                <a:latin typeface="+mj-lt"/>
              </a:rPr>
              <a:t>2.Explain it in simple terms </a:t>
            </a:r>
            <a:r>
              <a:rPr lang="en-GB" sz="2000" dirty="0">
                <a:latin typeface="+mj-lt"/>
              </a:rPr>
              <a:t>(like you would to a child. Remove any jargon and complexity)</a:t>
            </a:r>
          </a:p>
          <a:p>
            <a:endParaRPr lang="en-GB" sz="2400" dirty="0">
              <a:latin typeface="+mj-lt"/>
            </a:endParaRPr>
          </a:p>
          <a:p>
            <a:r>
              <a:rPr lang="en-GB" sz="2400" dirty="0">
                <a:latin typeface="+mj-lt"/>
              </a:rPr>
              <a:t>3. Reflect and refine </a:t>
            </a:r>
            <a:r>
              <a:rPr lang="en-GB" sz="2000" dirty="0">
                <a:latin typeface="+mj-lt"/>
              </a:rPr>
              <a:t>(Read it out loud as if to a child. If the explanation isn’t simple enough or sounds confusing, that’s a good indication that you need to reflect and refine.)</a:t>
            </a:r>
          </a:p>
          <a:p>
            <a:endParaRPr lang="en-GB" dirty="0">
              <a:latin typeface="+mj-lt"/>
            </a:endParaRPr>
          </a:p>
          <a:p>
            <a:r>
              <a:rPr lang="en-GB" dirty="0">
                <a:latin typeface="+mj-lt"/>
              </a:rPr>
              <a:t>4. </a:t>
            </a:r>
            <a:r>
              <a:rPr lang="en-GB" sz="2400" dirty="0">
                <a:latin typeface="+mj-lt"/>
              </a:rPr>
              <a:t>Organise and review </a:t>
            </a:r>
            <a:r>
              <a:rPr lang="en-GB" dirty="0">
                <a:latin typeface="+mj-lt"/>
              </a:rPr>
              <a:t>(test it on someone, what did they get confused about? What questions did they ask? Once you are happy with your explanation add it to your notes or flashcard to refer back to)</a:t>
            </a:r>
          </a:p>
          <a:p>
            <a:endParaRPr lang="en-GB" dirty="0"/>
          </a:p>
          <a:p>
            <a:endParaRPr lang="en-GB" dirty="0"/>
          </a:p>
          <a:p>
            <a:endParaRPr lang="en-GB" dirty="0"/>
          </a:p>
          <a:p>
            <a:endParaRPr lang="en-GB" dirty="0"/>
          </a:p>
        </p:txBody>
      </p:sp>
      <p:pic>
        <p:nvPicPr>
          <p:cNvPr id="13" name="Picture 12">
            <a:extLst>
              <a:ext uri="{FF2B5EF4-FFF2-40B4-BE49-F238E27FC236}">
                <a16:creationId xmlns:a16="http://schemas.microsoft.com/office/drawing/2014/main" id="{8D236484-A8BA-4300-A031-B125B5CE2A5E}"/>
              </a:ext>
            </a:extLst>
          </p:cNvPr>
          <p:cNvPicPr>
            <a:picLocks noChangeAspect="1"/>
          </p:cNvPicPr>
          <p:nvPr/>
        </p:nvPicPr>
        <p:blipFill>
          <a:blip r:embed="rId3"/>
          <a:stretch>
            <a:fillRect/>
          </a:stretch>
        </p:blipFill>
        <p:spPr>
          <a:xfrm>
            <a:off x="9869223" y="6268759"/>
            <a:ext cx="2322777" cy="548688"/>
          </a:xfrm>
          <a:prstGeom prst="rect">
            <a:avLst/>
          </a:prstGeom>
        </p:spPr>
      </p:pic>
    </p:spTree>
    <p:extLst>
      <p:ext uri="{BB962C8B-B14F-4D97-AF65-F5344CB8AC3E}">
        <p14:creationId xmlns:p14="http://schemas.microsoft.com/office/powerpoint/2010/main" val="3079303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5FA9F3-3990-4B8F-97CE-62075ACD4DA3}"/>
              </a:ext>
            </a:extLst>
          </p:cNvPr>
          <p:cNvSpPr txBox="1"/>
          <p:nvPr/>
        </p:nvSpPr>
        <p:spPr>
          <a:xfrm>
            <a:off x="375046" y="410081"/>
            <a:ext cx="3160559" cy="5370701"/>
          </a:xfrm>
          <a:prstGeom prst="rect">
            <a:avLst/>
          </a:prstGeom>
          <a:noFill/>
          <a:ln>
            <a:noFill/>
          </a:ln>
        </p:spPr>
        <p:txBody>
          <a:bodyPr wrap="square" rtlCol="0">
            <a:spAutoFit/>
          </a:bodyPr>
          <a:lstStyle/>
          <a:p>
            <a:pPr algn="ctr"/>
            <a:r>
              <a:rPr lang="en-GB" sz="3500" b="1" dirty="0">
                <a:latin typeface="Calibri" panose="020F0502020204030204" pitchFamily="34" charset="0"/>
                <a:cs typeface="Calibri" panose="020F0502020204030204" pitchFamily="34" charset="0"/>
              </a:rPr>
              <a:t>Your turn!</a:t>
            </a:r>
          </a:p>
          <a:p>
            <a:pPr algn="ctr"/>
            <a:endParaRPr lang="en-GB" sz="2200" b="1" dirty="0">
              <a:latin typeface="Calibri" panose="020F0502020204030204" pitchFamily="34" charset="0"/>
              <a:cs typeface="Calibri" panose="020F0502020204030204" pitchFamily="34" charset="0"/>
            </a:endParaRPr>
          </a:p>
          <a:p>
            <a:pPr algn="ctr"/>
            <a:r>
              <a:rPr lang="en-GB" sz="2200" b="1" dirty="0">
                <a:latin typeface="Calibri" panose="020F0502020204030204" pitchFamily="34" charset="0"/>
                <a:cs typeface="Calibri" panose="020F0502020204030204" pitchFamily="34" charset="0"/>
              </a:rPr>
              <a:t>‘Explain’</a:t>
            </a:r>
          </a:p>
          <a:p>
            <a:pPr algn="ctr"/>
            <a:endParaRPr lang="en-GB" sz="2200" b="1" dirty="0">
              <a:latin typeface="Calibri" panose="020F0502020204030204" pitchFamily="34" charset="0"/>
              <a:cs typeface="Calibri" panose="020F0502020204030204" pitchFamily="34" charset="0"/>
            </a:endParaRPr>
          </a:p>
          <a:p>
            <a:pPr algn="ctr"/>
            <a:r>
              <a:rPr lang="en-GB" sz="2200" b="1" dirty="0">
                <a:latin typeface="Calibri" panose="020F0502020204030204" pitchFamily="34" charset="0"/>
                <a:cs typeface="Calibri" panose="020F0502020204030204" pitchFamily="34" charset="0"/>
              </a:rPr>
              <a:t>In your pairs chose a subject and describe it in a minute.</a:t>
            </a:r>
          </a:p>
          <a:p>
            <a:pPr algn="ctr"/>
            <a:endParaRPr lang="en-GB" sz="2200" b="1" dirty="0">
              <a:latin typeface="Calibri" panose="020F0502020204030204" pitchFamily="34" charset="0"/>
              <a:cs typeface="Calibri" panose="020F0502020204030204" pitchFamily="34" charset="0"/>
            </a:endParaRPr>
          </a:p>
          <a:p>
            <a:pPr algn="ctr"/>
            <a:r>
              <a:rPr lang="en-GB" sz="2200" b="1" dirty="0">
                <a:latin typeface="Calibri" panose="020F0502020204030204" pitchFamily="34" charset="0"/>
                <a:cs typeface="Calibri" panose="020F0502020204030204" pitchFamily="34" charset="0"/>
              </a:rPr>
              <a:t>Imagine your partner knows nothing about the subject.</a:t>
            </a:r>
          </a:p>
          <a:p>
            <a:pPr algn="ctr"/>
            <a:endParaRPr lang="en-GB" sz="2200" b="1" dirty="0">
              <a:latin typeface="Calibri" panose="020F0502020204030204" pitchFamily="34" charset="0"/>
              <a:cs typeface="Calibri" panose="020F0502020204030204" pitchFamily="34" charset="0"/>
            </a:endParaRPr>
          </a:p>
          <a:p>
            <a:pPr algn="ctr"/>
            <a:r>
              <a:rPr lang="en-GB" sz="2200" b="1" dirty="0">
                <a:latin typeface="Calibri" panose="020F0502020204030204" pitchFamily="34" charset="0"/>
                <a:cs typeface="Calibri" panose="020F0502020204030204" pitchFamily="34" charset="0"/>
              </a:rPr>
              <a:t>How can you explain it in the simplest terms?</a:t>
            </a:r>
          </a:p>
          <a:p>
            <a:pPr algn="ctr"/>
            <a:endParaRPr lang="en-GB" sz="2200" b="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B13A71E-B634-4166-ADFE-A4684D3C68A9}"/>
              </a:ext>
            </a:extLst>
          </p:cNvPr>
          <p:cNvSpPr txBox="1"/>
          <p:nvPr/>
        </p:nvSpPr>
        <p:spPr>
          <a:xfrm>
            <a:off x="5324084" y="410081"/>
            <a:ext cx="2023809" cy="1708160"/>
          </a:xfrm>
          <a:prstGeom prst="rect">
            <a:avLst/>
          </a:prstGeom>
          <a:noFill/>
          <a:ln w="28575">
            <a:solidFill>
              <a:schemeClr val="accent2"/>
            </a:solidFill>
          </a:ln>
        </p:spPr>
        <p:txBody>
          <a:bodyPr wrap="square" rtlCol="0" anchor="ctr">
            <a:spAutoFit/>
          </a:bodyPr>
          <a:lstStyle/>
          <a:p>
            <a:pPr algn="ctr"/>
            <a:r>
              <a:rPr lang="en-GB" sz="3500" dirty="0">
                <a:latin typeface="Calibri" panose="020F0502020204030204" pitchFamily="34" charset="0"/>
                <a:cs typeface="Calibri" panose="020F0502020204030204" pitchFamily="34" charset="0"/>
              </a:rPr>
              <a:t>Explain climate change</a:t>
            </a:r>
          </a:p>
        </p:txBody>
      </p:sp>
      <p:sp>
        <p:nvSpPr>
          <p:cNvPr id="11" name="TextBox 10">
            <a:extLst>
              <a:ext uri="{FF2B5EF4-FFF2-40B4-BE49-F238E27FC236}">
                <a16:creationId xmlns:a16="http://schemas.microsoft.com/office/drawing/2014/main" id="{39BDA6AA-F502-4994-887C-6872AD4951E6}"/>
              </a:ext>
            </a:extLst>
          </p:cNvPr>
          <p:cNvSpPr txBox="1"/>
          <p:nvPr/>
        </p:nvSpPr>
        <p:spPr>
          <a:xfrm>
            <a:off x="4072191" y="2821126"/>
            <a:ext cx="2023809" cy="2246769"/>
          </a:xfrm>
          <a:prstGeom prst="rect">
            <a:avLst/>
          </a:prstGeom>
          <a:noFill/>
          <a:ln w="28575">
            <a:solidFill>
              <a:schemeClr val="accent2"/>
            </a:solidFill>
          </a:ln>
        </p:spPr>
        <p:txBody>
          <a:bodyPr wrap="square" rtlCol="0" anchor="ctr">
            <a:spAutoFit/>
          </a:bodyPr>
          <a:lstStyle/>
          <a:p>
            <a:pPr algn="ctr"/>
            <a:r>
              <a:rPr lang="en-GB" sz="3500" dirty="0">
                <a:latin typeface="Calibri" panose="020F0502020204030204" pitchFamily="34" charset="0"/>
                <a:cs typeface="Calibri" panose="020F0502020204030204" pitchFamily="34" charset="0"/>
              </a:rPr>
              <a:t>Explain how to make a cake</a:t>
            </a:r>
          </a:p>
        </p:txBody>
      </p:sp>
      <p:sp>
        <p:nvSpPr>
          <p:cNvPr id="13" name="TextBox 12">
            <a:extLst>
              <a:ext uri="{FF2B5EF4-FFF2-40B4-BE49-F238E27FC236}">
                <a16:creationId xmlns:a16="http://schemas.microsoft.com/office/drawing/2014/main" id="{8F16EC34-0EEF-442C-A0CB-5BE9AE788B7F}"/>
              </a:ext>
            </a:extLst>
          </p:cNvPr>
          <p:cNvSpPr txBox="1"/>
          <p:nvPr/>
        </p:nvSpPr>
        <p:spPr>
          <a:xfrm>
            <a:off x="8659631" y="826630"/>
            <a:ext cx="2737173" cy="1169551"/>
          </a:xfrm>
          <a:prstGeom prst="rect">
            <a:avLst/>
          </a:prstGeom>
          <a:noFill/>
          <a:ln w="28575">
            <a:solidFill>
              <a:schemeClr val="accent2"/>
            </a:solidFill>
          </a:ln>
        </p:spPr>
        <p:txBody>
          <a:bodyPr wrap="square" rtlCol="0" anchor="ctr">
            <a:spAutoFit/>
          </a:bodyPr>
          <a:lstStyle/>
          <a:p>
            <a:pPr algn="ctr"/>
            <a:r>
              <a:rPr lang="en-GB" sz="3500" dirty="0">
                <a:latin typeface="Calibri" panose="020F0502020204030204" pitchFamily="34" charset="0"/>
                <a:cs typeface="Calibri" panose="020F0502020204030204" pitchFamily="34" charset="0"/>
              </a:rPr>
              <a:t>Explain what a pandemic is</a:t>
            </a:r>
          </a:p>
        </p:txBody>
      </p:sp>
      <p:sp>
        <p:nvSpPr>
          <p:cNvPr id="14" name="TextBox 13">
            <a:extLst>
              <a:ext uri="{FF2B5EF4-FFF2-40B4-BE49-F238E27FC236}">
                <a16:creationId xmlns:a16="http://schemas.microsoft.com/office/drawing/2014/main" id="{06CE97F2-1F35-467D-B87A-4AEE84D53A99}"/>
              </a:ext>
            </a:extLst>
          </p:cNvPr>
          <p:cNvSpPr txBox="1"/>
          <p:nvPr/>
        </p:nvSpPr>
        <p:spPr>
          <a:xfrm>
            <a:off x="7936122" y="2774959"/>
            <a:ext cx="2737173" cy="1169551"/>
          </a:xfrm>
          <a:prstGeom prst="rect">
            <a:avLst/>
          </a:prstGeom>
          <a:noFill/>
          <a:ln w="28575">
            <a:solidFill>
              <a:schemeClr val="accent2"/>
            </a:solidFill>
          </a:ln>
        </p:spPr>
        <p:txBody>
          <a:bodyPr wrap="square" rtlCol="0" anchor="ctr">
            <a:spAutoFit/>
          </a:bodyPr>
          <a:lstStyle/>
          <a:p>
            <a:pPr algn="ctr"/>
            <a:r>
              <a:rPr lang="en-GB" sz="3500" dirty="0">
                <a:latin typeface="Calibri" panose="020F0502020204030204" pitchFamily="34" charset="0"/>
                <a:cs typeface="Calibri" panose="020F0502020204030204" pitchFamily="34" charset="0"/>
              </a:rPr>
              <a:t>Explain your personality</a:t>
            </a:r>
          </a:p>
        </p:txBody>
      </p:sp>
      <p:sp>
        <p:nvSpPr>
          <p:cNvPr id="15" name="TextBox 14">
            <a:extLst>
              <a:ext uri="{FF2B5EF4-FFF2-40B4-BE49-F238E27FC236}">
                <a16:creationId xmlns:a16="http://schemas.microsoft.com/office/drawing/2014/main" id="{FC6111A0-90C0-44B7-A65A-B4C0C12D1665}"/>
              </a:ext>
            </a:extLst>
          </p:cNvPr>
          <p:cNvSpPr txBox="1"/>
          <p:nvPr/>
        </p:nvSpPr>
        <p:spPr>
          <a:xfrm>
            <a:off x="6795731" y="4695768"/>
            <a:ext cx="2737173" cy="1708160"/>
          </a:xfrm>
          <a:prstGeom prst="rect">
            <a:avLst/>
          </a:prstGeom>
          <a:noFill/>
          <a:ln w="28575">
            <a:solidFill>
              <a:schemeClr val="accent2"/>
            </a:solidFill>
          </a:ln>
        </p:spPr>
        <p:txBody>
          <a:bodyPr wrap="square" rtlCol="0" anchor="ctr">
            <a:spAutoFit/>
          </a:bodyPr>
          <a:lstStyle/>
          <a:p>
            <a:pPr algn="ctr"/>
            <a:r>
              <a:rPr lang="en-GB" sz="3500" dirty="0">
                <a:latin typeface="Calibri" panose="020F0502020204030204" pitchFamily="34" charset="0"/>
                <a:cs typeface="Calibri" panose="020F0502020204030204" pitchFamily="34" charset="0"/>
              </a:rPr>
              <a:t>Explain how you get to school </a:t>
            </a:r>
          </a:p>
        </p:txBody>
      </p:sp>
      <p:pic>
        <p:nvPicPr>
          <p:cNvPr id="4" name="Picture 3">
            <a:extLst>
              <a:ext uri="{FF2B5EF4-FFF2-40B4-BE49-F238E27FC236}">
                <a16:creationId xmlns:a16="http://schemas.microsoft.com/office/drawing/2014/main" id="{50E84A1F-1744-4FC5-9764-7EFE8469CD3F}"/>
              </a:ext>
            </a:extLst>
          </p:cNvPr>
          <p:cNvPicPr>
            <a:picLocks noChangeAspect="1"/>
          </p:cNvPicPr>
          <p:nvPr/>
        </p:nvPicPr>
        <p:blipFill>
          <a:blip r:embed="rId3"/>
          <a:stretch>
            <a:fillRect/>
          </a:stretch>
        </p:blipFill>
        <p:spPr>
          <a:xfrm>
            <a:off x="9708630" y="6129584"/>
            <a:ext cx="2322777" cy="548688"/>
          </a:xfrm>
          <a:prstGeom prst="rect">
            <a:avLst/>
          </a:prstGeom>
        </p:spPr>
      </p:pic>
    </p:spTree>
    <p:extLst>
      <p:ext uri="{BB962C8B-B14F-4D97-AF65-F5344CB8AC3E}">
        <p14:creationId xmlns:p14="http://schemas.microsoft.com/office/powerpoint/2010/main" val="3597983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Study Strategies: Spaced Practice">
            <a:hlinkClick r:id="" action="ppaction://media"/>
            <a:extLst>
              <a:ext uri="{FF2B5EF4-FFF2-40B4-BE49-F238E27FC236}">
                <a16:creationId xmlns:a16="http://schemas.microsoft.com/office/drawing/2014/main" id="{9CEF6BD6-8645-6C57-3F80-70CD6985F291}"/>
              </a:ext>
            </a:extLst>
          </p:cNvPr>
          <p:cNvPicPr>
            <a:picLocks noRot="1" noChangeAspect="1"/>
          </p:cNvPicPr>
          <p:nvPr>
            <a:videoFile r:link="rId1"/>
          </p:nvPr>
        </p:nvPicPr>
        <p:blipFill>
          <a:blip r:embed="rId4"/>
          <a:stretch>
            <a:fillRect/>
          </a:stretch>
        </p:blipFill>
        <p:spPr>
          <a:xfrm>
            <a:off x="427028" y="226031"/>
            <a:ext cx="11398527" cy="6440167"/>
          </a:xfrm>
          <a:prstGeom prst="rect">
            <a:avLst/>
          </a:prstGeom>
        </p:spPr>
      </p:pic>
    </p:spTree>
    <p:extLst>
      <p:ext uri="{BB962C8B-B14F-4D97-AF65-F5344CB8AC3E}">
        <p14:creationId xmlns:p14="http://schemas.microsoft.com/office/powerpoint/2010/main" val="363462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07D879-57BA-4BDE-9B51-143D174606A1}"/>
              </a:ext>
            </a:extLst>
          </p:cNvPr>
          <p:cNvPicPr>
            <a:picLocks noChangeAspect="1"/>
          </p:cNvPicPr>
          <p:nvPr/>
        </p:nvPicPr>
        <p:blipFill rotWithShape="1">
          <a:blip r:embed="rId3"/>
          <a:srcRect t="15503"/>
          <a:stretch/>
        </p:blipFill>
        <p:spPr>
          <a:xfrm>
            <a:off x="4978155" y="88060"/>
            <a:ext cx="7060006" cy="6681880"/>
          </a:xfrm>
          <a:prstGeom prst="rect">
            <a:avLst/>
          </a:prstGeom>
        </p:spPr>
      </p:pic>
      <p:pic>
        <p:nvPicPr>
          <p:cNvPr id="5" name="Picture 4">
            <a:extLst>
              <a:ext uri="{FF2B5EF4-FFF2-40B4-BE49-F238E27FC236}">
                <a16:creationId xmlns:a16="http://schemas.microsoft.com/office/drawing/2014/main" id="{2C932E98-4BFF-49B6-98CE-54C8B16E831C}"/>
              </a:ext>
            </a:extLst>
          </p:cNvPr>
          <p:cNvPicPr>
            <a:picLocks noChangeAspect="1"/>
          </p:cNvPicPr>
          <p:nvPr/>
        </p:nvPicPr>
        <p:blipFill>
          <a:blip r:embed="rId4"/>
          <a:stretch>
            <a:fillRect/>
          </a:stretch>
        </p:blipFill>
        <p:spPr>
          <a:xfrm>
            <a:off x="0" y="-20820"/>
            <a:ext cx="4169664" cy="6858000"/>
          </a:xfrm>
          <a:prstGeom prst="rect">
            <a:avLst/>
          </a:prstGeom>
        </p:spPr>
      </p:pic>
      <p:sp>
        <p:nvSpPr>
          <p:cNvPr id="2" name="TextBox 1">
            <a:extLst>
              <a:ext uri="{FF2B5EF4-FFF2-40B4-BE49-F238E27FC236}">
                <a16:creationId xmlns:a16="http://schemas.microsoft.com/office/drawing/2014/main" id="{8A363911-229B-413F-9651-9074D5865C3C}"/>
              </a:ext>
            </a:extLst>
          </p:cNvPr>
          <p:cNvSpPr txBox="1"/>
          <p:nvPr/>
        </p:nvSpPr>
        <p:spPr>
          <a:xfrm>
            <a:off x="153839" y="2115879"/>
            <a:ext cx="3854635" cy="2800767"/>
          </a:xfrm>
          <a:prstGeom prst="rect">
            <a:avLst/>
          </a:prstGeom>
          <a:noFill/>
        </p:spPr>
        <p:txBody>
          <a:bodyPr wrap="square" rtlCol="0">
            <a:spAutoFit/>
          </a:bodyPr>
          <a:lstStyle/>
          <a:p>
            <a:r>
              <a:rPr lang="en-GB" sz="4400" b="1" dirty="0">
                <a:effectLst>
                  <a:outerShdw blurRad="38100" dist="38100" dir="2700000" algn="tl">
                    <a:srgbClr val="000000">
                      <a:alpha val="43137"/>
                    </a:srgbClr>
                  </a:outerShdw>
                </a:effectLst>
                <a:latin typeface="+mj-lt"/>
              </a:rPr>
              <a:t>Spaced practice</a:t>
            </a:r>
          </a:p>
          <a:p>
            <a:r>
              <a:rPr lang="en-GB" sz="3600" b="1" dirty="0">
                <a:effectLst>
                  <a:outerShdw blurRad="38100" dist="38100" dir="2700000" algn="tl">
                    <a:srgbClr val="000000">
                      <a:alpha val="43137"/>
                    </a:srgbClr>
                  </a:outerShdw>
                </a:effectLst>
                <a:latin typeface="+mj-lt"/>
              </a:rPr>
              <a:t>Strategy 2</a:t>
            </a:r>
          </a:p>
          <a:p>
            <a:r>
              <a:rPr lang="en-GB" sz="2400" dirty="0">
                <a:latin typeface="+mj-lt"/>
              </a:rPr>
              <a:t>review, practice, recall, formulate and synthesize the same materials multiple times.</a:t>
            </a:r>
          </a:p>
        </p:txBody>
      </p:sp>
      <p:pic>
        <p:nvPicPr>
          <p:cNvPr id="6" name="Picture 5">
            <a:extLst>
              <a:ext uri="{FF2B5EF4-FFF2-40B4-BE49-F238E27FC236}">
                <a16:creationId xmlns:a16="http://schemas.microsoft.com/office/drawing/2014/main" id="{7E418080-A9B0-4E16-A311-4EE48C6308E7}"/>
              </a:ext>
            </a:extLst>
          </p:cNvPr>
          <p:cNvPicPr>
            <a:picLocks noChangeAspect="1"/>
          </p:cNvPicPr>
          <p:nvPr/>
        </p:nvPicPr>
        <p:blipFill>
          <a:blip r:embed="rId5"/>
          <a:stretch>
            <a:fillRect/>
          </a:stretch>
        </p:blipFill>
        <p:spPr>
          <a:xfrm>
            <a:off x="0" y="6288492"/>
            <a:ext cx="2322777" cy="548688"/>
          </a:xfrm>
          <a:prstGeom prst="rect">
            <a:avLst/>
          </a:prstGeom>
        </p:spPr>
      </p:pic>
    </p:spTree>
    <p:extLst>
      <p:ext uri="{BB962C8B-B14F-4D97-AF65-F5344CB8AC3E}">
        <p14:creationId xmlns:p14="http://schemas.microsoft.com/office/powerpoint/2010/main" val="3640807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932E98-4BFF-49B6-98CE-54C8B16E831C}"/>
              </a:ext>
            </a:extLst>
          </p:cNvPr>
          <p:cNvPicPr>
            <a:picLocks noChangeAspect="1"/>
          </p:cNvPicPr>
          <p:nvPr/>
        </p:nvPicPr>
        <p:blipFill>
          <a:blip r:embed="rId2"/>
          <a:stretch>
            <a:fillRect/>
          </a:stretch>
        </p:blipFill>
        <p:spPr>
          <a:xfrm>
            <a:off x="0" y="0"/>
            <a:ext cx="4169664" cy="6858000"/>
          </a:xfrm>
          <a:prstGeom prst="rect">
            <a:avLst/>
          </a:prstGeom>
        </p:spPr>
      </p:pic>
      <p:sp>
        <p:nvSpPr>
          <p:cNvPr id="2" name="TextBox 1">
            <a:extLst>
              <a:ext uri="{FF2B5EF4-FFF2-40B4-BE49-F238E27FC236}">
                <a16:creationId xmlns:a16="http://schemas.microsoft.com/office/drawing/2014/main" id="{8A363911-229B-413F-9651-9074D5865C3C}"/>
              </a:ext>
            </a:extLst>
          </p:cNvPr>
          <p:cNvSpPr txBox="1"/>
          <p:nvPr/>
        </p:nvSpPr>
        <p:spPr>
          <a:xfrm>
            <a:off x="235617" y="2169041"/>
            <a:ext cx="3934047" cy="2431435"/>
          </a:xfrm>
          <a:prstGeom prst="rect">
            <a:avLst/>
          </a:prstGeom>
          <a:noFill/>
        </p:spPr>
        <p:txBody>
          <a:bodyPr wrap="square" rtlCol="0">
            <a:spAutoFit/>
          </a:bodyPr>
          <a:lstStyle/>
          <a:p>
            <a:r>
              <a:rPr lang="en-GB" sz="4400" b="1" dirty="0">
                <a:effectLst>
                  <a:outerShdw blurRad="38100" dist="38100" dir="2700000" algn="tl">
                    <a:srgbClr val="000000">
                      <a:alpha val="43137"/>
                    </a:srgbClr>
                  </a:outerShdw>
                </a:effectLst>
                <a:latin typeface="+mj-lt"/>
              </a:rPr>
              <a:t>Dual coding</a:t>
            </a:r>
          </a:p>
          <a:p>
            <a:r>
              <a:rPr lang="en-GB" sz="3600" b="1" dirty="0">
                <a:effectLst>
                  <a:outerShdw blurRad="38100" dist="38100" dir="2700000" algn="tl">
                    <a:srgbClr val="000000">
                      <a:alpha val="43137"/>
                    </a:srgbClr>
                  </a:outerShdw>
                </a:effectLst>
                <a:latin typeface="+mj-lt"/>
              </a:rPr>
              <a:t>Strategy 3</a:t>
            </a:r>
          </a:p>
          <a:p>
            <a:r>
              <a:rPr lang="en-GB" sz="2400" dirty="0">
                <a:latin typeface="+mj-lt"/>
              </a:rPr>
              <a:t>Using visuals alongside information</a:t>
            </a:r>
          </a:p>
          <a:p>
            <a:endParaRPr lang="en-GB" sz="2400" dirty="0">
              <a:latin typeface="+mj-lt"/>
            </a:endParaRPr>
          </a:p>
        </p:txBody>
      </p:sp>
      <p:pic>
        <p:nvPicPr>
          <p:cNvPr id="4" name="Picture 3">
            <a:extLst>
              <a:ext uri="{FF2B5EF4-FFF2-40B4-BE49-F238E27FC236}">
                <a16:creationId xmlns:a16="http://schemas.microsoft.com/office/drawing/2014/main" id="{4292BF2E-F6DA-405E-8BE5-76C496DC9FF1}"/>
              </a:ext>
            </a:extLst>
          </p:cNvPr>
          <p:cNvPicPr>
            <a:picLocks noChangeAspect="1"/>
          </p:cNvPicPr>
          <p:nvPr/>
        </p:nvPicPr>
        <p:blipFill rotWithShape="1">
          <a:blip r:embed="rId3"/>
          <a:srcRect t="2413"/>
          <a:stretch/>
        </p:blipFill>
        <p:spPr>
          <a:xfrm>
            <a:off x="4625953" y="85061"/>
            <a:ext cx="7001199" cy="6772940"/>
          </a:xfrm>
          <a:prstGeom prst="rect">
            <a:avLst/>
          </a:prstGeom>
        </p:spPr>
      </p:pic>
      <p:pic>
        <p:nvPicPr>
          <p:cNvPr id="7" name="Picture 6">
            <a:extLst>
              <a:ext uri="{FF2B5EF4-FFF2-40B4-BE49-F238E27FC236}">
                <a16:creationId xmlns:a16="http://schemas.microsoft.com/office/drawing/2014/main" id="{5FE57F19-64FC-4893-A9BC-91CCAEEE6837}"/>
              </a:ext>
            </a:extLst>
          </p:cNvPr>
          <p:cNvPicPr>
            <a:picLocks noChangeAspect="1"/>
          </p:cNvPicPr>
          <p:nvPr/>
        </p:nvPicPr>
        <p:blipFill>
          <a:blip r:embed="rId4"/>
          <a:stretch>
            <a:fillRect/>
          </a:stretch>
        </p:blipFill>
        <p:spPr>
          <a:xfrm>
            <a:off x="0" y="6384236"/>
            <a:ext cx="2322777" cy="548688"/>
          </a:xfrm>
          <a:prstGeom prst="rect">
            <a:avLst/>
          </a:prstGeom>
        </p:spPr>
      </p:pic>
    </p:spTree>
    <p:extLst>
      <p:ext uri="{BB962C8B-B14F-4D97-AF65-F5344CB8AC3E}">
        <p14:creationId xmlns:p14="http://schemas.microsoft.com/office/powerpoint/2010/main" val="258562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932E98-4BFF-49B6-98CE-54C8B16E831C}"/>
              </a:ext>
            </a:extLst>
          </p:cNvPr>
          <p:cNvPicPr>
            <a:picLocks noChangeAspect="1"/>
          </p:cNvPicPr>
          <p:nvPr/>
        </p:nvPicPr>
        <p:blipFill>
          <a:blip r:embed="rId2"/>
          <a:stretch>
            <a:fillRect/>
          </a:stretch>
        </p:blipFill>
        <p:spPr>
          <a:xfrm>
            <a:off x="0" y="0"/>
            <a:ext cx="4169664" cy="6858000"/>
          </a:xfrm>
          <a:prstGeom prst="rect">
            <a:avLst/>
          </a:prstGeom>
        </p:spPr>
      </p:pic>
      <p:sp>
        <p:nvSpPr>
          <p:cNvPr id="2" name="TextBox 1">
            <a:extLst>
              <a:ext uri="{FF2B5EF4-FFF2-40B4-BE49-F238E27FC236}">
                <a16:creationId xmlns:a16="http://schemas.microsoft.com/office/drawing/2014/main" id="{8A363911-229B-413F-9651-9074D5865C3C}"/>
              </a:ext>
            </a:extLst>
          </p:cNvPr>
          <p:cNvSpPr txBox="1"/>
          <p:nvPr/>
        </p:nvSpPr>
        <p:spPr>
          <a:xfrm>
            <a:off x="235617" y="1297172"/>
            <a:ext cx="3934047" cy="4647426"/>
          </a:xfrm>
          <a:prstGeom prst="rect">
            <a:avLst/>
          </a:prstGeom>
          <a:noFill/>
        </p:spPr>
        <p:txBody>
          <a:bodyPr wrap="square" rtlCol="0">
            <a:spAutoFit/>
          </a:bodyPr>
          <a:lstStyle/>
          <a:p>
            <a:r>
              <a:rPr lang="en-GB" sz="4400" b="1" dirty="0">
                <a:effectLst>
                  <a:outerShdw blurRad="38100" dist="38100" dir="2700000" algn="tl">
                    <a:srgbClr val="000000">
                      <a:alpha val="43137"/>
                    </a:srgbClr>
                  </a:outerShdw>
                </a:effectLst>
                <a:latin typeface="+mj-lt"/>
              </a:rPr>
              <a:t>Dual coding</a:t>
            </a:r>
          </a:p>
          <a:p>
            <a:r>
              <a:rPr lang="en-GB" sz="3600" b="1" dirty="0">
                <a:effectLst>
                  <a:outerShdw blurRad="38100" dist="38100" dir="2700000" algn="tl">
                    <a:srgbClr val="000000">
                      <a:alpha val="43137"/>
                    </a:srgbClr>
                  </a:outerShdw>
                </a:effectLst>
                <a:latin typeface="+mj-lt"/>
              </a:rPr>
              <a:t>Strategy 3</a:t>
            </a:r>
          </a:p>
          <a:p>
            <a:r>
              <a:rPr lang="en-GB" sz="2400" dirty="0">
                <a:latin typeface="+mj-lt"/>
              </a:rPr>
              <a:t>Using visuals alongside information.</a:t>
            </a:r>
          </a:p>
          <a:p>
            <a:r>
              <a:rPr lang="en-GB" sz="2400" dirty="0">
                <a:latin typeface="+mj-lt"/>
              </a:rPr>
              <a:t>For example a timeline.</a:t>
            </a:r>
          </a:p>
          <a:p>
            <a:r>
              <a:rPr lang="en-GB" sz="2400" dirty="0">
                <a:latin typeface="+mj-lt"/>
              </a:rPr>
              <a:t>You can see here how the student has used pictures alongside words.</a:t>
            </a:r>
          </a:p>
          <a:p>
            <a:r>
              <a:rPr lang="en-GB" sz="2400" dirty="0">
                <a:latin typeface="+mj-lt"/>
              </a:rPr>
              <a:t>This gives you 2 ways to remember the information</a:t>
            </a:r>
          </a:p>
          <a:p>
            <a:endParaRPr lang="en-GB" sz="2400" dirty="0">
              <a:latin typeface="+mj-lt"/>
            </a:endParaRPr>
          </a:p>
        </p:txBody>
      </p:sp>
      <p:pic>
        <p:nvPicPr>
          <p:cNvPr id="7" name="Picture 6">
            <a:extLst>
              <a:ext uri="{FF2B5EF4-FFF2-40B4-BE49-F238E27FC236}">
                <a16:creationId xmlns:a16="http://schemas.microsoft.com/office/drawing/2014/main" id="{5FE57F19-64FC-4893-A9BC-91CCAEEE6837}"/>
              </a:ext>
            </a:extLst>
          </p:cNvPr>
          <p:cNvPicPr>
            <a:picLocks noChangeAspect="1"/>
          </p:cNvPicPr>
          <p:nvPr/>
        </p:nvPicPr>
        <p:blipFill>
          <a:blip r:embed="rId3"/>
          <a:stretch>
            <a:fillRect/>
          </a:stretch>
        </p:blipFill>
        <p:spPr>
          <a:xfrm>
            <a:off x="0" y="6384236"/>
            <a:ext cx="2322777" cy="548688"/>
          </a:xfrm>
          <a:prstGeom prst="rect">
            <a:avLst/>
          </a:prstGeom>
        </p:spPr>
      </p:pic>
      <p:pic>
        <p:nvPicPr>
          <p:cNvPr id="3" name="Picture 2">
            <a:extLst>
              <a:ext uri="{FF2B5EF4-FFF2-40B4-BE49-F238E27FC236}">
                <a16:creationId xmlns:a16="http://schemas.microsoft.com/office/drawing/2014/main" id="{D29E83A7-EC66-FC3F-45D3-700BA2CB8489}"/>
              </a:ext>
            </a:extLst>
          </p:cNvPr>
          <p:cNvPicPr>
            <a:picLocks noChangeAspect="1"/>
          </p:cNvPicPr>
          <p:nvPr/>
        </p:nvPicPr>
        <p:blipFill>
          <a:blip r:embed="rId4"/>
          <a:stretch>
            <a:fillRect/>
          </a:stretch>
        </p:blipFill>
        <p:spPr>
          <a:xfrm>
            <a:off x="4169664" y="923327"/>
            <a:ext cx="7681626" cy="5011346"/>
          </a:xfrm>
          <a:prstGeom prst="rect">
            <a:avLst/>
          </a:prstGeom>
        </p:spPr>
      </p:pic>
    </p:spTree>
    <p:extLst>
      <p:ext uri="{BB962C8B-B14F-4D97-AF65-F5344CB8AC3E}">
        <p14:creationId xmlns:p14="http://schemas.microsoft.com/office/powerpoint/2010/main" val="1047148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Retrieval Practice | Study Smart">
            <a:hlinkClick r:id="" action="ppaction://media"/>
            <a:extLst>
              <a:ext uri="{FF2B5EF4-FFF2-40B4-BE49-F238E27FC236}">
                <a16:creationId xmlns:a16="http://schemas.microsoft.com/office/drawing/2014/main" id="{082D749B-0861-D6E6-87AA-C3635019AD22}"/>
              </a:ext>
            </a:extLst>
          </p:cNvPr>
          <p:cNvPicPr>
            <a:picLocks noRot="1" noChangeAspect="1"/>
          </p:cNvPicPr>
          <p:nvPr>
            <a:videoFile r:link="rId1"/>
          </p:nvPr>
        </p:nvPicPr>
        <p:blipFill>
          <a:blip r:embed="rId4"/>
          <a:stretch>
            <a:fillRect/>
          </a:stretch>
        </p:blipFill>
        <p:spPr>
          <a:xfrm>
            <a:off x="735841" y="344822"/>
            <a:ext cx="10917443" cy="6168355"/>
          </a:xfrm>
          <a:prstGeom prst="rect">
            <a:avLst/>
          </a:prstGeom>
        </p:spPr>
      </p:pic>
    </p:spTree>
    <p:extLst>
      <p:ext uri="{BB962C8B-B14F-4D97-AF65-F5344CB8AC3E}">
        <p14:creationId xmlns:p14="http://schemas.microsoft.com/office/powerpoint/2010/main" val="223715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932E98-4BFF-49B6-98CE-54C8B16E831C}"/>
              </a:ext>
            </a:extLst>
          </p:cNvPr>
          <p:cNvPicPr>
            <a:picLocks noChangeAspect="1"/>
          </p:cNvPicPr>
          <p:nvPr/>
        </p:nvPicPr>
        <p:blipFill>
          <a:blip r:embed="rId2"/>
          <a:stretch>
            <a:fillRect/>
          </a:stretch>
        </p:blipFill>
        <p:spPr>
          <a:xfrm>
            <a:off x="0" y="-20820"/>
            <a:ext cx="4169664" cy="6878820"/>
          </a:xfrm>
          <a:prstGeom prst="rect">
            <a:avLst/>
          </a:prstGeom>
        </p:spPr>
      </p:pic>
      <p:sp>
        <p:nvSpPr>
          <p:cNvPr id="2" name="TextBox 1">
            <a:extLst>
              <a:ext uri="{FF2B5EF4-FFF2-40B4-BE49-F238E27FC236}">
                <a16:creationId xmlns:a16="http://schemas.microsoft.com/office/drawing/2014/main" id="{8A363911-229B-413F-9651-9074D5865C3C}"/>
              </a:ext>
            </a:extLst>
          </p:cNvPr>
          <p:cNvSpPr txBox="1"/>
          <p:nvPr/>
        </p:nvSpPr>
        <p:spPr>
          <a:xfrm>
            <a:off x="153839" y="2115879"/>
            <a:ext cx="3907798"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Light" panose="020F0302020204030204"/>
                <a:ea typeface="+mn-ea"/>
                <a:cs typeface="+mn-cs"/>
              </a:rPr>
              <a:t>Retrieval Practice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Light" panose="020F0302020204030204"/>
                <a:ea typeface="+mn-ea"/>
                <a:cs typeface="+mn-cs"/>
              </a:rPr>
              <a:t>Strategy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Light" panose="020F0302020204030204"/>
                <a:ea typeface="+mn-ea"/>
                <a:cs typeface="+mn-cs"/>
              </a:rPr>
              <a:t>engage with the material in an active way rather than passive learning i.e. testing knowledge </a:t>
            </a:r>
          </a:p>
        </p:txBody>
      </p:sp>
      <p:pic>
        <p:nvPicPr>
          <p:cNvPr id="6" name="Picture 5">
            <a:extLst>
              <a:ext uri="{FF2B5EF4-FFF2-40B4-BE49-F238E27FC236}">
                <a16:creationId xmlns:a16="http://schemas.microsoft.com/office/drawing/2014/main" id="{FBD48BBC-ABC4-4BF4-A692-6110218C6C05}"/>
              </a:ext>
            </a:extLst>
          </p:cNvPr>
          <p:cNvPicPr>
            <a:picLocks noChangeAspect="1"/>
          </p:cNvPicPr>
          <p:nvPr/>
        </p:nvPicPr>
        <p:blipFill>
          <a:blip r:embed="rId3"/>
          <a:stretch>
            <a:fillRect/>
          </a:stretch>
        </p:blipFill>
        <p:spPr>
          <a:xfrm>
            <a:off x="4543517" y="0"/>
            <a:ext cx="6957641" cy="6670728"/>
          </a:xfrm>
          <a:prstGeom prst="rect">
            <a:avLst/>
          </a:prstGeom>
        </p:spPr>
      </p:pic>
      <p:pic>
        <p:nvPicPr>
          <p:cNvPr id="7" name="Picture 6">
            <a:extLst>
              <a:ext uri="{FF2B5EF4-FFF2-40B4-BE49-F238E27FC236}">
                <a16:creationId xmlns:a16="http://schemas.microsoft.com/office/drawing/2014/main" id="{F0E8F912-5227-4831-9E77-CED526923242}"/>
              </a:ext>
            </a:extLst>
          </p:cNvPr>
          <p:cNvPicPr>
            <a:picLocks noChangeAspect="1"/>
          </p:cNvPicPr>
          <p:nvPr/>
        </p:nvPicPr>
        <p:blipFill>
          <a:blip r:embed="rId4"/>
          <a:stretch>
            <a:fillRect/>
          </a:stretch>
        </p:blipFill>
        <p:spPr>
          <a:xfrm>
            <a:off x="0" y="6309312"/>
            <a:ext cx="2322777" cy="548688"/>
          </a:xfrm>
          <a:prstGeom prst="rect">
            <a:avLst/>
          </a:prstGeom>
        </p:spPr>
      </p:pic>
    </p:spTree>
    <p:extLst>
      <p:ext uri="{BB962C8B-B14F-4D97-AF65-F5344CB8AC3E}">
        <p14:creationId xmlns:p14="http://schemas.microsoft.com/office/powerpoint/2010/main" val="1297613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31E0C9-744E-4132-B463-F507C26790E2}"/>
              </a:ext>
            </a:extLst>
          </p:cNvPr>
          <p:cNvPicPr>
            <a:picLocks noChangeAspect="1"/>
          </p:cNvPicPr>
          <p:nvPr/>
        </p:nvPicPr>
        <p:blipFill>
          <a:blip r:embed="rId3"/>
          <a:stretch>
            <a:fillRect/>
          </a:stretch>
        </p:blipFill>
        <p:spPr>
          <a:xfrm>
            <a:off x="842873" y="908666"/>
            <a:ext cx="3117269" cy="3690297"/>
          </a:xfrm>
          <a:prstGeom prst="rect">
            <a:avLst/>
          </a:prstGeom>
        </p:spPr>
      </p:pic>
      <p:sp>
        <p:nvSpPr>
          <p:cNvPr id="12" name="Subtitle 2">
            <a:extLst>
              <a:ext uri="{FF2B5EF4-FFF2-40B4-BE49-F238E27FC236}">
                <a16:creationId xmlns:a16="http://schemas.microsoft.com/office/drawing/2014/main" id="{71C45CAF-B5F7-43A7-A9CA-2899F7FBCE81}"/>
              </a:ext>
            </a:extLst>
          </p:cNvPr>
          <p:cNvSpPr txBox="1">
            <a:spLocks/>
          </p:cNvSpPr>
          <p:nvPr/>
        </p:nvSpPr>
        <p:spPr>
          <a:xfrm>
            <a:off x="4401430" y="2694373"/>
            <a:ext cx="5827092"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a:t>UNDERSTAND HOW TO REVISE EFFECTIVELY</a:t>
            </a:r>
          </a:p>
        </p:txBody>
      </p:sp>
      <p:sp>
        <p:nvSpPr>
          <p:cNvPr id="13" name="Title 1">
            <a:extLst>
              <a:ext uri="{FF2B5EF4-FFF2-40B4-BE49-F238E27FC236}">
                <a16:creationId xmlns:a16="http://schemas.microsoft.com/office/drawing/2014/main" id="{26B04B3B-E7FF-427D-81EB-A372A295D170}"/>
              </a:ext>
            </a:extLst>
          </p:cNvPr>
          <p:cNvSpPr txBox="1">
            <a:spLocks/>
          </p:cNvSpPr>
          <p:nvPr/>
        </p:nvSpPr>
        <p:spPr>
          <a:xfrm>
            <a:off x="5463684" y="714377"/>
            <a:ext cx="6175866" cy="1751082"/>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a:spcAft>
                <a:spcPts val="600"/>
              </a:spcAft>
            </a:pPr>
            <a:r>
              <a:rPr lang="en-US" sz="7500" dirty="0"/>
              <a:t>MY STUDY SKILLS</a:t>
            </a:r>
          </a:p>
        </p:txBody>
      </p:sp>
      <p:cxnSp>
        <p:nvCxnSpPr>
          <p:cNvPr id="6" name="Straight Connector 5">
            <a:extLst>
              <a:ext uri="{FF2B5EF4-FFF2-40B4-BE49-F238E27FC236}">
                <a16:creationId xmlns:a16="http://schemas.microsoft.com/office/drawing/2014/main" id="{B11BA694-2DE3-4DB0-A126-76D9841C09E4}"/>
              </a:ext>
            </a:extLst>
          </p:cNvPr>
          <p:cNvCxnSpPr>
            <a:cxnSpLocks/>
          </p:cNvCxnSpPr>
          <p:nvPr/>
        </p:nvCxnSpPr>
        <p:spPr>
          <a:xfrm flipV="1">
            <a:off x="4506675" y="2465459"/>
            <a:ext cx="5151675" cy="20819"/>
          </a:xfrm>
          <a:prstGeom prst="line">
            <a:avLst/>
          </a:prstGeom>
          <a:ln w="57150">
            <a:solidFill>
              <a:srgbClr val="A4CD7D"/>
            </a:solidFill>
          </a:ln>
        </p:spPr>
        <p:style>
          <a:lnRef idx="1">
            <a:schemeClr val="accent1"/>
          </a:lnRef>
          <a:fillRef idx="0">
            <a:schemeClr val="accent1"/>
          </a:fillRef>
          <a:effectRef idx="0">
            <a:schemeClr val="accent1"/>
          </a:effectRef>
          <a:fontRef idx="minor">
            <a:schemeClr val="tx1"/>
          </a:fontRef>
        </p:style>
      </p:cxnSp>
      <p:pic>
        <p:nvPicPr>
          <p:cNvPr id="19" name="Graphic 18" descr="Lightbulb and gear outline">
            <a:extLst>
              <a:ext uri="{FF2B5EF4-FFF2-40B4-BE49-F238E27FC236}">
                <a16:creationId xmlns:a16="http://schemas.microsoft.com/office/drawing/2014/main" id="{8BBE033B-D4B1-46FC-AAE7-2E16081C13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12810" y="1157443"/>
            <a:ext cx="1150874" cy="1150874"/>
          </a:xfrm>
          <a:prstGeom prst="rect">
            <a:avLst/>
          </a:prstGeom>
        </p:spPr>
      </p:pic>
      <p:pic>
        <p:nvPicPr>
          <p:cNvPr id="51" name="Graphic 50" descr="Body builder outline">
            <a:extLst>
              <a:ext uri="{FF2B5EF4-FFF2-40B4-BE49-F238E27FC236}">
                <a16:creationId xmlns:a16="http://schemas.microsoft.com/office/drawing/2014/main" id="{4EC6F65F-778B-4A73-9963-640624990F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16340" y="4972050"/>
            <a:ext cx="1260670" cy="1260670"/>
          </a:xfrm>
          <a:prstGeom prst="rect">
            <a:avLst/>
          </a:prstGeom>
        </p:spPr>
      </p:pic>
      <p:pic>
        <p:nvPicPr>
          <p:cNvPr id="18" name="Picture 17">
            <a:extLst>
              <a:ext uri="{FF2B5EF4-FFF2-40B4-BE49-F238E27FC236}">
                <a16:creationId xmlns:a16="http://schemas.microsoft.com/office/drawing/2014/main" id="{0DB5B7D4-82A1-4225-B3F4-172518F46B4A}"/>
              </a:ext>
            </a:extLst>
          </p:cNvPr>
          <p:cNvPicPr>
            <a:picLocks noChangeAspect="1"/>
          </p:cNvPicPr>
          <p:nvPr/>
        </p:nvPicPr>
        <p:blipFill>
          <a:blip r:embed="rId8"/>
          <a:stretch>
            <a:fillRect/>
          </a:stretch>
        </p:blipFill>
        <p:spPr>
          <a:xfrm>
            <a:off x="9490550" y="6032104"/>
            <a:ext cx="2326148" cy="554300"/>
          </a:xfrm>
          <a:prstGeom prst="rect">
            <a:avLst/>
          </a:prstGeom>
        </p:spPr>
      </p:pic>
    </p:spTree>
    <p:extLst>
      <p:ext uri="{BB962C8B-B14F-4D97-AF65-F5344CB8AC3E}">
        <p14:creationId xmlns:p14="http://schemas.microsoft.com/office/powerpoint/2010/main" val="220889306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6D8480-CD81-4AA9-8318-46F7E6557088}"/>
              </a:ext>
            </a:extLst>
          </p:cNvPr>
          <p:cNvPicPr>
            <a:picLocks noChangeAspect="1"/>
          </p:cNvPicPr>
          <p:nvPr/>
        </p:nvPicPr>
        <p:blipFill rotWithShape="1">
          <a:blip r:embed="rId2"/>
          <a:srcRect l="2101" r="3153"/>
          <a:stretch/>
        </p:blipFill>
        <p:spPr>
          <a:xfrm>
            <a:off x="0" y="1874150"/>
            <a:ext cx="12192000" cy="5008840"/>
          </a:xfrm>
          <a:prstGeom prst="rect">
            <a:avLst/>
          </a:prstGeom>
        </p:spPr>
      </p:pic>
      <p:sp>
        <p:nvSpPr>
          <p:cNvPr id="3" name="Oval 2">
            <a:extLst>
              <a:ext uri="{FF2B5EF4-FFF2-40B4-BE49-F238E27FC236}">
                <a16:creationId xmlns:a16="http://schemas.microsoft.com/office/drawing/2014/main" id="{8A71D25E-DC22-49AB-8469-81670FD9C11B}"/>
              </a:ext>
            </a:extLst>
          </p:cNvPr>
          <p:cNvSpPr/>
          <p:nvPr/>
        </p:nvSpPr>
        <p:spPr>
          <a:xfrm>
            <a:off x="3211033" y="170121"/>
            <a:ext cx="5401339" cy="1860698"/>
          </a:xfrm>
          <a:prstGeom prst="ellipse">
            <a:avLst/>
          </a:prstGeom>
          <a:solidFill>
            <a:srgbClr val="A4CD7D"/>
          </a:solidFill>
          <a:ln>
            <a:solidFill>
              <a:srgbClr val="A4C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0823A45-EB7A-4FBE-967E-5404AE230D7B}"/>
              </a:ext>
            </a:extLst>
          </p:cNvPr>
          <p:cNvSpPr txBox="1"/>
          <p:nvPr/>
        </p:nvSpPr>
        <p:spPr>
          <a:xfrm>
            <a:off x="3820632" y="659219"/>
            <a:ext cx="4550735" cy="584775"/>
          </a:xfrm>
          <a:prstGeom prst="rect">
            <a:avLst/>
          </a:prstGeom>
          <a:noFill/>
        </p:spPr>
        <p:txBody>
          <a:bodyPr wrap="square" rtlCol="0">
            <a:spAutoFit/>
          </a:bodyPr>
          <a:lstStyle/>
          <a:p>
            <a:r>
              <a:rPr lang="en-GB" sz="3200" b="1" dirty="0">
                <a:effectLst>
                  <a:outerShdw blurRad="38100" dist="38100" dir="2700000" algn="tl">
                    <a:srgbClr val="000000">
                      <a:alpha val="43137"/>
                    </a:srgbClr>
                  </a:outerShdw>
                </a:effectLst>
                <a:latin typeface="+mj-lt"/>
              </a:rPr>
              <a:t> 3 stages of metacognition </a:t>
            </a:r>
          </a:p>
        </p:txBody>
      </p:sp>
      <p:pic>
        <p:nvPicPr>
          <p:cNvPr id="5" name="Picture 4">
            <a:extLst>
              <a:ext uri="{FF2B5EF4-FFF2-40B4-BE49-F238E27FC236}">
                <a16:creationId xmlns:a16="http://schemas.microsoft.com/office/drawing/2014/main" id="{C3E37C0C-EB6B-4767-A53A-D222B1647D51}"/>
              </a:ext>
            </a:extLst>
          </p:cNvPr>
          <p:cNvPicPr>
            <a:picLocks noChangeAspect="1"/>
          </p:cNvPicPr>
          <p:nvPr/>
        </p:nvPicPr>
        <p:blipFill>
          <a:blip r:embed="rId3"/>
          <a:stretch>
            <a:fillRect/>
          </a:stretch>
        </p:blipFill>
        <p:spPr>
          <a:xfrm>
            <a:off x="9869223" y="0"/>
            <a:ext cx="2322777" cy="548688"/>
          </a:xfrm>
          <a:prstGeom prst="rect">
            <a:avLst/>
          </a:prstGeom>
        </p:spPr>
      </p:pic>
      <p:sp>
        <p:nvSpPr>
          <p:cNvPr id="7" name="TextBox 6">
            <a:extLst>
              <a:ext uri="{FF2B5EF4-FFF2-40B4-BE49-F238E27FC236}">
                <a16:creationId xmlns:a16="http://schemas.microsoft.com/office/drawing/2014/main" id="{756E8464-C52F-4131-858B-4048B39E90F5}"/>
              </a:ext>
            </a:extLst>
          </p:cNvPr>
          <p:cNvSpPr txBox="1"/>
          <p:nvPr/>
        </p:nvSpPr>
        <p:spPr>
          <a:xfrm>
            <a:off x="3211033" y="1113752"/>
            <a:ext cx="6097712" cy="646331"/>
          </a:xfrm>
          <a:prstGeom prst="rect">
            <a:avLst/>
          </a:prstGeom>
          <a:noFill/>
        </p:spPr>
        <p:txBody>
          <a:bodyPr wrap="square">
            <a:spAutoFit/>
          </a:bodyPr>
          <a:lstStyle/>
          <a:p>
            <a:r>
              <a:rPr lang="en-GB" b="1" dirty="0">
                <a:latin typeface="Speak Pro" panose="020B0604020202020204" pitchFamily="34" charset="0"/>
              </a:rPr>
              <a:t>awareness and understanding of one's own thought processes.</a:t>
            </a:r>
          </a:p>
        </p:txBody>
      </p:sp>
    </p:spTree>
    <p:extLst>
      <p:ext uri="{BB962C8B-B14F-4D97-AF65-F5344CB8AC3E}">
        <p14:creationId xmlns:p14="http://schemas.microsoft.com/office/powerpoint/2010/main" val="1422956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4CD7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1766B2-5995-49C1-8C5C-700FEA81D45A}"/>
              </a:ext>
            </a:extLst>
          </p:cNvPr>
          <p:cNvPicPr>
            <a:picLocks noChangeAspect="1"/>
          </p:cNvPicPr>
          <p:nvPr/>
        </p:nvPicPr>
        <p:blipFill rotWithShape="1">
          <a:blip r:embed="rId2"/>
          <a:srcRect l="44829" r="1336"/>
          <a:stretch/>
        </p:blipFill>
        <p:spPr>
          <a:xfrm>
            <a:off x="2266298" y="1830458"/>
            <a:ext cx="7485530" cy="5027542"/>
          </a:xfrm>
          <a:prstGeom prst="rect">
            <a:avLst/>
          </a:prstGeom>
        </p:spPr>
      </p:pic>
      <p:sp>
        <p:nvSpPr>
          <p:cNvPr id="2" name="TextBox 1">
            <a:extLst>
              <a:ext uri="{FF2B5EF4-FFF2-40B4-BE49-F238E27FC236}">
                <a16:creationId xmlns:a16="http://schemas.microsoft.com/office/drawing/2014/main" id="{B61A880C-F9E1-4D2D-9CBF-8C9DAFD83992}"/>
              </a:ext>
            </a:extLst>
          </p:cNvPr>
          <p:cNvSpPr txBox="1"/>
          <p:nvPr/>
        </p:nvSpPr>
        <p:spPr>
          <a:xfrm>
            <a:off x="4401879" y="584791"/>
            <a:ext cx="3019646" cy="830997"/>
          </a:xfrm>
          <a:prstGeom prst="rect">
            <a:avLst/>
          </a:prstGeom>
          <a:noFill/>
        </p:spPr>
        <p:txBody>
          <a:bodyPr wrap="square" rtlCol="0">
            <a:spAutoFit/>
          </a:bodyPr>
          <a:lstStyle/>
          <a:p>
            <a:pPr algn="ctr"/>
            <a:r>
              <a:rPr lang="en-GB" sz="4800" dirty="0">
                <a:effectLst>
                  <a:outerShdw blurRad="38100" dist="38100" dir="2700000" algn="tl">
                    <a:srgbClr val="000000">
                      <a:alpha val="43137"/>
                    </a:srgbClr>
                  </a:outerShdw>
                </a:effectLst>
                <a:latin typeface="+mj-lt"/>
              </a:rPr>
              <a:t>Stage 1 </a:t>
            </a:r>
          </a:p>
        </p:txBody>
      </p:sp>
      <p:pic>
        <p:nvPicPr>
          <p:cNvPr id="5" name="Picture 4">
            <a:extLst>
              <a:ext uri="{FF2B5EF4-FFF2-40B4-BE49-F238E27FC236}">
                <a16:creationId xmlns:a16="http://schemas.microsoft.com/office/drawing/2014/main" id="{B5AA6F02-56B3-49CF-A763-90A6B47AD2BD}"/>
              </a:ext>
            </a:extLst>
          </p:cNvPr>
          <p:cNvPicPr>
            <a:picLocks noChangeAspect="1"/>
          </p:cNvPicPr>
          <p:nvPr/>
        </p:nvPicPr>
        <p:blipFill>
          <a:blip r:embed="rId3"/>
          <a:stretch>
            <a:fillRect/>
          </a:stretch>
        </p:blipFill>
        <p:spPr>
          <a:xfrm>
            <a:off x="9869223" y="6309312"/>
            <a:ext cx="2322777" cy="548688"/>
          </a:xfrm>
          <a:prstGeom prst="rect">
            <a:avLst/>
          </a:prstGeom>
        </p:spPr>
      </p:pic>
    </p:spTree>
    <p:extLst>
      <p:ext uri="{BB962C8B-B14F-4D97-AF65-F5344CB8AC3E}">
        <p14:creationId xmlns:p14="http://schemas.microsoft.com/office/powerpoint/2010/main" val="4090510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4CD7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72459B-12DC-4A81-8229-D6182FD53F8D}"/>
              </a:ext>
            </a:extLst>
          </p:cNvPr>
          <p:cNvPicPr>
            <a:picLocks noChangeAspect="1"/>
          </p:cNvPicPr>
          <p:nvPr/>
        </p:nvPicPr>
        <p:blipFill rotWithShape="1">
          <a:blip r:embed="rId2"/>
          <a:srcRect r="42442"/>
          <a:stretch/>
        </p:blipFill>
        <p:spPr>
          <a:xfrm>
            <a:off x="2296633" y="1565761"/>
            <a:ext cx="8018109" cy="5292239"/>
          </a:xfrm>
          <a:prstGeom prst="rect">
            <a:avLst/>
          </a:prstGeom>
        </p:spPr>
      </p:pic>
      <p:sp>
        <p:nvSpPr>
          <p:cNvPr id="5" name="TextBox 4">
            <a:extLst>
              <a:ext uri="{FF2B5EF4-FFF2-40B4-BE49-F238E27FC236}">
                <a16:creationId xmlns:a16="http://schemas.microsoft.com/office/drawing/2014/main" id="{367A6602-0C67-4B74-9A04-440845F4F08B}"/>
              </a:ext>
            </a:extLst>
          </p:cNvPr>
          <p:cNvSpPr txBox="1"/>
          <p:nvPr/>
        </p:nvSpPr>
        <p:spPr>
          <a:xfrm>
            <a:off x="4401879" y="584791"/>
            <a:ext cx="3019646" cy="830997"/>
          </a:xfrm>
          <a:prstGeom prst="rect">
            <a:avLst/>
          </a:prstGeom>
          <a:noFill/>
        </p:spPr>
        <p:txBody>
          <a:bodyPr wrap="square" rtlCol="0">
            <a:spAutoFit/>
          </a:bodyPr>
          <a:lstStyle/>
          <a:p>
            <a:pPr algn="ctr"/>
            <a:r>
              <a:rPr lang="en-GB" sz="4800" dirty="0">
                <a:effectLst>
                  <a:outerShdw blurRad="38100" dist="38100" dir="2700000" algn="tl">
                    <a:srgbClr val="000000">
                      <a:alpha val="43137"/>
                    </a:srgbClr>
                  </a:outerShdw>
                </a:effectLst>
                <a:latin typeface="+mj-lt"/>
              </a:rPr>
              <a:t>Stage 2 </a:t>
            </a:r>
          </a:p>
        </p:txBody>
      </p:sp>
      <p:pic>
        <p:nvPicPr>
          <p:cNvPr id="2" name="Picture 1">
            <a:extLst>
              <a:ext uri="{FF2B5EF4-FFF2-40B4-BE49-F238E27FC236}">
                <a16:creationId xmlns:a16="http://schemas.microsoft.com/office/drawing/2014/main" id="{F675DF6A-DA86-4B0E-8A2D-9E48053885EF}"/>
              </a:ext>
            </a:extLst>
          </p:cNvPr>
          <p:cNvPicPr>
            <a:picLocks noChangeAspect="1"/>
          </p:cNvPicPr>
          <p:nvPr/>
        </p:nvPicPr>
        <p:blipFill>
          <a:blip r:embed="rId3"/>
          <a:stretch>
            <a:fillRect/>
          </a:stretch>
        </p:blipFill>
        <p:spPr>
          <a:xfrm>
            <a:off x="9869223" y="6309312"/>
            <a:ext cx="2322777" cy="548688"/>
          </a:xfrm>
          <a:prstGeom prst="rect">
            <a:avLst/>
          </a:prstGeom>
        </p:spPr>
      </p:pic>
    </p:spTree>
    <p:extLst>
      <p:ext uri="{BB962C8B-B14F-4D97-AF65-F5344CB8AC3E}">
        <p14:creationId xmlns:p14="http://schemas.microsoft.com/office/powerpoint/2010/main" val="1121518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4CD7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1DAF3E-678B-44D5-A1BA-C558DE74E186}"/>
              </a:ext>
            </a:extLst>
          </p:cNvPr>
          <p:cNvPicPr>
            <a:picLocks noChangeAspect="1"/>
          </p:cNvPicPr>
          <p:nvPr/>
        </p:nvPicPr>
        <p:blipFill rotWithShape="1">
          <a:blip r:embed="rId2"/>
          <a:srcRect l="44389"/>
          <a:stretch/>
        </p:blipFill>
        <p:spPr>
          <a:xfrm>
            <a:off x="2503967" y="1821044"/>
            <a:ext cx="6900530" cy="5036956"/>
          </a:xfrm>
          <a:prstGeom prst="rect">
            <a:avLst/>
          </a:prstGeom>
        </p:spPr>
      </p:pic>
      <p:sp>
        <p:nvSpPr>
          <p:cNvPr id="4" name="TextBox 3">
            <a:extLst>
              <a:ext uri="{FF2B5EF4-FFF2-40B4-BE49-F238E27FC236}">
                <a16:creationId xmlns:a16="http://schemas.microsoft.com/office/drawing/2014/main" id="{AB392AFC-9F47-41FE-9124-0E1790080486}"/>
              </a:ext>
            </a:extLst>
          </p:cNvPr>
          <p:cNvSpPr txBox="1"/>
          <p:nvPr/>
        </p:nvSpPr>
        <p:spPr>
          <a:xfrm>
            <a:off x="4401879" y="584791"/>
            <a:ext cx="3019646" cy="830997"/>
          </a:xfrm>
          <a:prstGeom prst="rect">
            <a:avLst/>
          </a:prstGeom>
          <a:noFill/>
        </p:spPr>
        <p:txBody>
          <a:bodyPr wrap="square" rtlCol="0">
            <a:spAutoFit/>
          </a:bodyPr>
          <a:lstStyle/>
          <a:p>
            <a:pPr algn="ctr"/>
            <a:r>
              <a:rPr lang="en-GB" sz="4800" dirty="0">
                <a:effectLst>
                  <a:outerShdw blurRad="38100" dist="38100" dir="2700000" algn="tl">
                    <a:srgbClr val="000000">
                      <a:alpha val="43137"/>
                    </a:srgbClr>
                  </a:outerShdw>
                </a:effectLst>
                <a:latin typeface="+mj-lt"/>
              </a:rPr>
              <a:t>Stage 3 </a:t>
            </a:r>
          </a:p>
        </p:txBody>
      </p:sp>
      <p:pic>
        <p:nvPicPr>
          <p:cNvPr id="5" name="Picture 4">
            <a:extLst>
              <a:ext uri="{FF2B5EF4-FFF2-40B4-BE49-F238E27FC236}">
                <a16:creationId xmlns:a16="http://schemas.microsoft.com/office/drawing/2014/main" id="{E9376AF5-7263-46DE-ABEC-54D4290ECD52}"/>
              </a:ext>
            </a:extLst>
          </p:cNvPr>
          <p:cNvPicPr>
            <a:picLocks noChangeAspect="1"/>
          </p:cNvPicPr>
          <p:nvPr/>
        </p:nvPicPr>
        <p:blipFill>
          <a:blip r:embed="rId3"/>
          <a:stretch>
            <a:fillRect/>
          </a:stretch>
        </p:blipFill>
        <p:spPr>
          <a:xfrm>
            <a:off x="9869223" y="6309312"/>
            <a:ext cx="2322777" cy="548688"/>
          </a:xfrm>
          <a:prstGeom prst="rect">
            <a:avLst/>
          </a:prstGeom>
        </p:spPr>
      </p:pic>
    </p:spTree>
    <p:extLst>
      <p:ext uri="{BB962C8B-B14F-4D97-AF65-F5344CB8AC3E}">
        <p14:creationId xmlns:p14="http://schemas.microsoft.com/office/powerpoint/2010/main" val="3257601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932E98-4BFF-49B6-98CE-54C8B16E831C}"/>
              </a:ext>
            </a:extLst>
          </p:cNvPr>
          <p:cNvPicPr>
            <a:picLocks noChangeAspect="1"/>
          </p:cNvPicPr>
          <p:nvPr/>
        </p:nvPicPr>
        <p:blipFill>
          <a:blip r:embed="rId2"/>
          <a:stretch>
            <a:fillRect/>
          </a:stretch>
        </p:blipFill>
        <p:spPr>
          <a:xfrm>
            <a:off x="0" y="-20820"/>
            <a:ext cx="4169664" cy="6878820"/>
          </a:xfrm>
          <a:prstGeom prst="rect">
            <a:avLst/>
          </a:prstGeom>
        </p:spPr>
      </p:pic>
      <p:pic>
        <p:nvPicPr>
          <p:cNvPr id="7" name="Picture 6">
            <a:extLst>
              <a:ext uri="{FF2B5EF4-FFF2-40B4-BE49-F238E27FC236}">
                <a16:creationId xmlns:a16="http://schemas.microsoft.com/office/drawing/2014/main" id="{F0E8F912-5227-4831-9E77-CED526923242}"/>
              </a:ext>
            </a:extLst>
          </p:cNvPr>
          <p:cNvPicPr>
            <a:picLocks noChangeAspect="1"/>
          </p:cNvPicPr>
          <p:nvPr/>
        </p:nvPicPr>
        <p:blipFill>
          <a:blip r:embed="rId3"/>
          <a:stretch>
            <a:fillRect/>
          </a:stretch>
        </p:blipFill>
        <p:spPr>
          <a:xfrm>
            <a:off x="0" y="6313973"/>
            <a:ext cx="2322777" cy="548688"/>
          </a:xfrm>
          <a:prstGeom prst="rect">
            <a:avLst/>
          </a:prstGeom>
        </p:spPr>
      </p:pic>
      <p:sp>
        <p:nvSpPr>
          <p:cNvPr id="3" name="TextBox 2">
            <a:extLst>
              <a:ext uri="{FF2B5EF4-FFF2-40B4-BE49-F238E27FC236}">
                <a16:creationId xmlns:a16="http://schemas.microsoft.com/office/drawing/2014/main" id="{2AD7C5FC-DF39-4A25-9C9D-103D3C78207F}"/>
              </a:ext>
            </a:extLst>
          </p:cNvPr>
          <p:cNvSpPr txBox="1"/>
          <p:nvPr/>
        </p:nvSpPr>
        <p:spPr>
          <a:xfrm>
            <a:off x="205483" y="2044557"/>
            <a:ext cx="3616504" cy="3970318"/>
          </a:xfrm>
          <a:prstGeom prst="rect">
            <a:avLst/>
          </a:prstGeom>
          <a:noFill/>
        </p:spPr>
        <p:txBody>
          <a:bodyPr wrap="square" rtlCol="0">
            <a:spAutoFit/>
          </a:bodyPr>
          <a:lstStyle/>
          <a:p>
            <a:r>
              <a:rPr lang="en-GB" sz="3600" b="1" dirty="0">
                <a:latin typeface="+mj-lt"/>
              </a:rPr>
              <a:t>Answer the following questions: </a:t>
            </a:r>
          </a:p>
          <a:p>
            <a:endParaRPr lang="en-GB" sz="3600" b="1" dirty="0">
              <a:latin typeface="+mj-lt"/>
            </a:endParaRPr>
          </a:p>
          <a:p>
            <a:endParaRPr lang="en-GB" sz="3600" b="1" dirty="0">
              <a:latin typeface="+mj-lt"/>
            </a:endParaRPr>
          </a:p>
          <a:p>
            <a:endParaRPr lang="en-GB" sz="3600" b="1" dirty="0">
              <a:latin typeface="+mj-lt"/>
            </a:endParaRPr>
          </a:p>
          <a:p>
            <a:r>
              <a:rPr lang="en-GB" sz="3600" b="1" dirty="0">
                <a:latin typeface="+mj-lt"/>
              </a:rPr>
              <a:t>Useful websites :</a:t>
            </a:r>
          </a:p>
        </p:txBody>
      </p:sp>
      <p:sp>
        <p:nvSpPr>
          <p:cNvPr id="4" name="TextBox 3">
            <a:extLst>
              <a:ext uri="{FF2B5EF4-FFF2-40B4-BE49-F238E27FC236}">
                <a16:creationId xmlns:a16="http://schemas.microsoft.com/office/drawing/2014/main" id="{A95CCD96-30E9-4713-8771-551806CBEA02}"/>
              </a:ext>
            </a:extLst>
          </p:cNvPr>
          <p:cNvSpPr txBox="1"/>
          <p:nvPr/>
        </p:nvSpPr>
        <p:spPr>
          <a:xfrm>
            <a:off x="4375147" y="82193"/>
            <a:ext cx="6703194" cy="4031873"/>
          </a:xfrm>
          <a:prstGeom prst="rect">
            <a:avLst/>
          </a:prstGeom>
          <a:noFill/>
        </p:spPr>
        <p:txBody>
          <a:bodyPr wrap="square" rtlCol="0">
            <a:spAutoFit/>
          </a:bodyPr>
          <a:lstStyle/>
          <a:p>
            <a:r>
              <a:rPr lang="en-GB" sz="3200" dirty="0">
                <a:latin typeface="+mj-lt"/>
              </a:rPr>
              <a:t>1.) Where are you going to study? </a:t>
            </a:r>
          </a:p>
          <a:p>
            <a:endParaRPr lang="en-GB" sz="3200" dirty="0">
              <a:latin typeface="+mj-lt"/>
            </a:endParaRPr>
          </a:p>
          <a:p>
            <a:r>
              <a:rPr lang="en-GB" sz="3200" dirty="0">
                <a:latin typeface="+mj-lt"/>
              </a:rPr>
              <a:t>2.) What kind of environment do you work best in? (quiet/background music etc)</a:t>
            </a:r>
          </a:p>
          <a:p>
            <a:endParaRPr lang="en-GB" sz="3200" dirty="0">
              <a:latin typeface="+mj-lt"/>
            </a:endParaRPr>
          </a:p>
          <a:p>
            <a:r>
              <a:rPr lang="en-GB" sz="3200" dirty="0">
                <a:latin typeface="+mj-lt"/>
              </a:rPr>
              <a:t>3.) Which strategy are you going to incorporate and how?</a:t>
            </a:r>
          </a:p>
        </p:txBody>
      </p:sp>
      <p:sp>
        <p:nvSpPr>
          <p:cNvPr id="10" name="TextBox 9">
            <a:extLst>
              <a:ext uri="{FF2B5EF4-FFF2-40B4-BE49-F238E27FC236}">
                <a16:creationId xmlns:a16="http://schemas.microsoft.com/office/drawing/2014/main" id="{537D7434-B7BA-4FB8-A4B4-D112CA758981}"/>
              </a:ext>
            </a:extLst>
          </p:cNvPr>
          <p:cNvSpPr txBox="1"/>
          <p:nvPr/>
        </p:nvSpPr>
        <p:spPr>
          <a:xfrm>
            <a:off x="3821987" y="5116857"/>
            <a:ext cx="4169664" cy="1471460"/>
          </a:xfrm>
          <a:prstGeom prst="rect">
            <a:avLst/>
          </a:prstGeom>
          <a:noFill/>
        </p:spPr>
        <p:txBody>
          <a:bodyPr wrap="square" rtlCol="0">
            <a:spAutoFit/>
          </a:bodyPr>
          <a:lstStyle/>
          <a:p>
            <a:endParaRPr lang="en-GB" dirty="0"/>
          </a:p>
        </p:txBody>
      </p:sp>
      <p:pic>
        <p:nvPicPr>
          <p:cNvPr id="12" name="Picture 11">
            <a:extLst>
              <a:ext uri="{FF2B5EF4-FFF2-40B4-BE49-F238E27FC236}">
                <a16:creationId xmlns:a16="http://schemas.microsoft.com/office/drawing/2014/main" id="{3DCB725B-A5DB-433F-A12E-EF856000FE3C}"/>
              </a:ext>
            </a:extLst>
          </p:cNvPr>
          <p:cNvPicPr>
            <a:picLocks noChangeAspect="1"/>
          </p:cNvPicPr>
          <p:nvPr/>
        </p:nvPicPr>
        <p:blipFill>
          <a:blip r:embed="rId4"/>
          <a:stretch>
            <a:fillRect/>
          </a:stretch>
        </p:blipFill>
        <p:spPr>
          <a:xfrm>
            <a:off x="3640839" y="5036032"/>
            <a:ext cx="2904537" cy="1610698"/>
          </a:xfrm>
          <a:prstGeom prst="rect">
            <a:avLst/>
          </a:prstGeom>
        </p:spPr>
      </p:pic>
      <p:pic>
        <p:nvPicPr>
          <p:cNvPr id="14" name="Picture 13">
            <a:extLst>
              <a:ext uri="{FF2B5EF4-FFF2-40B4-BE49-F238E27FC236}">
                <a16:creationId xmlns:a16="http://schemas.microsoft.com/office/drawing/2014/main" id="{DFEEEF55-D419-4036-A886-35694722E068}"/>
              </a:ext>
            </a:extLst>
          </p:cNvPr>
          <p:cNvPicPr>
            <a:picLocks noChangeAspect="1"/>
          </p:cNvPicPr>
          <p:nvPr/>
        </p:nvPicPr>
        <p:blipFill rotWithShape="1">
          <a:blip r:embed="rId5"/>
          <a:srcRect l="17164" r="13190"/>
          <a:stretch/>
        </p:blipFill>
        <p:spPr>
          <a:xfrm>
            <a:off x="6545376" y="4806872"/>
            <a:ext cx="2248861" cy="1914525"/>
          </a:xfrm>
          <a:prstGeom prst="rect">
            <a:avLst/>
          </a:prstGeom>
        </p:spPr>
      </p:pic>
      <p:pic>
        <p:nvPicPr>
          <p:cNvPr id="16" name="Picture 15">
            <a:extLst>
              <a:ext uri="{FF2B5EF4-FFF2-40B4-BE49-F238E27FC236}">
                <a16:creationId xmlns:a16="http://schemas.microsoft.com/office/drawing/2014/main" id="{5CE23EA0-3060-4F1C-A6D5-F40BF87F93C5}"/>
              </a:ext>
            </a:extLst>
          </p:cNvPr>
          <p:cNvPicPr>
            <a:picLocks noChangeAspect="1"/>
          </p:cNvPicPr>
          <p:nvPr/>
        </p:nvPicPr>
        <p:blipFill>
          <a:blip r:embed="rId6"/>
          <a:stretch>
            <a:fillRect/>
          </a:stretch>
        </p:blipFill>
        <p:spPr>
          <a:xfrm>
            <a:off x="8986507" y="4634098"/>
            <a:ext cx="3164490" cy="2012632"/>
          </a:xfrm>
          <a:prstGeom prst="rect">
            <a:avLst/>
          </a:prstGeom>
        </p:spPr>
      </p:pic>
    </p:spTree>
    <p:extLst>
      <p:ext uri="{BB962C8B-B14F-4D97-AF65-F5344CB8AC3E}">
        <p14:creationId xmlns:p14="http://schemas.microsoft.com/office/powerpoint/2010/main" val="2528059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9" name="Picture 8">
            <a:extLst>
              <a:ext uri="{FF2B5EF4-FFF2-40B4-BE49-F238E27FC236}">
                <a16:creationId xmlns:a16="http://schemas.microsoft.com/office/drawing/2014/main" id="{14C3C8EA-3860-4977-A3A7-2CE5B4EC05C3}"/>
              </a:ext>
            </a:extLst>
          </p:cNvPr>
          <p:cNvPicPr>
            <a:picLocks noChangeAspect="1"/>
          </p:cNvPicPr>
          <p:nvPr/>
        </p:nvPicPr>
        <p:blipFill>
          <a:blip r:embed="rId3"/>
          <a:stretch>
            <a:fillRect/>
          </a:stretch>
        </p:blipFill>
        <p:spPr>
          <a:xfrm>
            <a:off x="2466596" y="404813"/>
            <a:ext cx="7258808" cy="1938431"/>
          </a:xfrm>
          <a:prstGeom prst="rect">
            <a:avLst/>
          </a:prstGeom>
        </p:spPr>
      </p:pic>
      <p:grpSp>
        <p:nvGrpSpPr>
          <p:cNvPr id="10" name="Group 9">
            <a:extLst>
              <a:ext uri="{FF2B5EF4-FFF2-40B4-BE49-F238E27FC236}">
                <a16:creationId xmlns:a16="http://schemas.microsoft.com/office/drawing/2014/main" id="{D7D8E0F8-12E8-4D60-BC3A-938EDF27D3F2}"/>
              </a:ext>
            </a:extLst>
          </p:cNvPr>
          <p:cNvGrpSpPr/>
          <p:nvPr/>
        </p:nvGrpSpPr>
        <p:grpSpPr>
          <a:xfrm>
            <a:off x="2083486" y="2682040"/>
            <a:ext cx="8025029" cy="2543859"/>
            <a:chOff x="2004971" y="2810627"/>
            <a:chExt cx="8025029" cy="2543859"/>
          </a:xfrm>
        </p:grpSpPr>
        <p:pic>
          <p:nvPicPr>
            <p:cNvPr id="12" name="Picture 11">
              <a:extLst>
                <a:ext uri="{FF2B5EF4-FFF2-40B4-BE49-F238E27FC236}">
                  <a16:creationId xmlns:a16="http://schemas.microsoft.com/office/drawing/2014/main" id="{91C56F7A-7F5A-4300-A263-9A9922A7A5C8}"/>
                </a:ext>
              </a:extLst>
            </p:cNvPr>
            <p:cNvPicPr>
              <a:picLocks noChangeAspect="1"/>
            </p:cNvPicPr>
            <p:nvPr/>
          </p:nvPicPr>
          <p:blipFill>
            <a:blip r:embed="rId4"/>
            <a:stretch>
              <a:fillRect/>
            </a:stretch>
          </p:blipFill>
          <p:spPr>
            <a:xfrm>
              <a:off x="7691462" y="2810627"/>
              <a:ext cx="2091064" cy="1912195"/>
            </a:xfrm>
            <a:prstGeom prst="rect">
              <a:avLst/>
            </a:prstGeom>
          </p:spPr>
        </p:pic>
        <p:pic>
          <p:nvPicPr>
            <p:cNvPr id="13" name="Picture 12">
              <a:extLst>
                <a:ext uri="{FF2B5EF4-FFF2-40B4-BE49-F238E27FC236}">
                  <a16:creationId xmlns:a16="http://schemas.microsoft.com/office/drawing/2014/main" id="{94A250FF-7426-4F50-A66B-4BEA4B74AB26}"/>
                </a:ext>
              </a:extLst>
            </p:cNvPr>
            <p:cNvPicPr>
              <a:picLocks noChangeAspect="1"/>
            </p:cNvPicPr>
            <p:nvPr/>
          </p:nvPicPr>
          <p:blipFill>
            <a:blip r:embed="rId5"/>
            <a:stretch>
              <a:fillRect/>
            </a:stretch>
          </p:blipFill>
          <p:spPr>
            <a:xfrm>
              <a:off x="5224465" y="3111729"/>
              <a:ext cx="1309992" cy="1309992"/>
            </a:xfrm>
            <a:prstGeom prst="rect">
              <a:avLst/>
            </a:prstGeom>
          </p:spPr>
        </p:pic>
        <p:sp>
          <p:nvSpPr>
            <p:cNvPr id="15" name="Title 1">
              <a:extLst>
                <a:ext uri="{FF2B5EF4-FFF2-40B4-BE49-F238E27FC236}">
                  <a16:creationId xmlns:a16="http://schemas.microsoft.com/office/drawing/2014/main" id="{73BDBA44-8998-4751-852F-521738EEF861}"/>
                </a:ext>
              </a:extLst>
            </p:cNvPr>
            <p:cNvSpPr txBox="1">
              <a:spLocks/>
            </p:cNvSpPr>
            <p:nvPr/>
          </p:nvSpPr>
          <p:spPr>
            <a:xfrm>
              <a:off x="4833929" y="4674368"/>
              <a:ext cx="2091064" cy="402901"/>
            </a:xfrm>
            <a:prstGeom prst="rect">
              <a:avLst/>
            </a:prstGeom>
            <a:noFill/>
            <a:ln>
              <a:noFill/>
            </a:ln>
          </p:spPr>
          <p:txBody>
            <a:bodyPr spcFirstLastPara="1" vert="horz" wrap="square" lIns="91440" tIns="45720" rIns="91440" bIns="45720" rtlCol="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19270F"/>
                  </a:solidFill>
                  <a:effectLst/>
                  <a:uLnTx/>
                  <a:uFillTx/>
                  <a:latin typeface="Calibri" panose="020F0502020204030204" pitchFamily="34" charset="0"/>
                  <a:cs typeface="Arial"/>
                  <a:sym typeface="Arial"/>
                  <a:hlinkClick r:id="rId6" tooltip="Original URL: https://twitter.com/WINWessex1. Click or tap if you trust this link.">
                    <a:extLst>
                      <a:ext uri="{A12FA001-AC4F-418D-AE19-62706E023703}">
                        <ahyp:hlinkClr xmlns:ahyp="http://schemas.microsoft.com/office/drawing/2018/hyperlinkcolor" val="tx"/>
                      </a:ext>
                    </a:extLst>
                  </a:hlinkClick>
                </a:rPr>
                <a:t>@WINWessex1</a:t>
              </a:r>
              <a:endParaRPr kumimoji="0" lang="en-US" sz="2000" b="1" i="0" u="none" strike="noStrike" kern="1200" cap="none" spc="0" normalizeH="0" baseline="0" noProof="0" dirty="0">
                <a:ln>
                  <a:noFill/>
                </a:ln>
                <a:solidFill>
                  <a:srgbClr val="19270F"/>
                </a:solidFill>
                <a:effectLst/>
                <a:uLnTx/>
                <a:uFillTx/>
                <a:latin typeface="Calibri" panose="020F0502020204030204" pitchFamily="34" charset="0"/>
                <a:ea typeface="+mj-ea"/>
                <a:cs typeface="Calibri" panose="020F0502020204030204" pitchFamily="34" charset="0"/>
                <a:sym typeface="Arial"/>
              </a:endParaRPr>
            </a:p>
          </p:txBody>
        </p:sp>
        <p:sp>
          <p:nvSpPr>
            <p:cNvPr id="20" name="Title 1">
              <a:extLst>
                <a:ext uri="{FF2B5EF4-FFF2-40B4-BE49-F238E27FC236}">
                  <a16:creationId xmlns:a16="http://schemas.microsoft.com/office/drawing/2014/main" id="{3126EB63-ED12-40AB-85D9-665200F166CC}"/>
                </a:ext>
              </a:extLst>
            </p:cNvPr>
            <p:cNvSpPr txBox="1">
              <a:spLocks/>
            </p:cNvSpPr>
            <p:nvPr/>
          </p:nvSpPr>
          <p:spPr>
            <a:xfrm>
              <a:off x="2004971" y="4674368"/>
              <a:ext cx="2091064" cy="402901"/>
            </a:xfrm>
            <a:prstGeom prst="rect">
              <a:avLst/>
            </a:prstGeom>
            <a:noFill/>
            <a:ln>
              <a:noFill/>
            </a:ln>
          </p:spPr>
          <p:txBody>
            <a:bodyPr spcFirstLastPara="1" vert="horz" wrap="square" lIns="91440" tIns="45720" rIns="91440" bIns="45720" rtlCol="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19270F"/>
                  </a:solidFill>
                  <a:effectLst/>
                  <a:uLnTx/>
                  <a:uFillTx/>
                  <a:latin typeface="Calibri" panose="020F0502020204030204" pitchFamily="34" charset="0"/>
                  <a:cs typeface="Arial"/>
                  <a:sym typeface="Arial"/>
                  <a:hlinkClick r:id="rId7" tooltip="Original URL: https://www.instagram.com/win_wessex1/. Click or tap if you trust this link.">
                    <a:extLst>
                      <a:ext uri="{A12FA001-AC4F-418D-AE19-62706E023703}">
                        <ahyp:hlinkClr xmlns:ahyp="http://schemas.microsoft.com/office/drawing/2018/hyperlinkcolor" val="tx"/>
                      </a:ext>
                    </a:extLst>
                  </a:hlinkClick>
                </a:rPr>
                <a:t>@win_wessex1</a:t>
              </a:r>
              <a:endParaRPr kumimoji="0" lang="en-US" sz="2000" b="1" i="0" u="none" strike="noStrike" kern="1200" cap="none" spc="0" normalizeH="0" baseline="0" noProof="0" dirty="0">
                <a:ln>
                  <a:noFill/>
                </a:ln>
                <a:solidFill>
                  <a:srgbClr val="19270F"/>
                </a:solidFill>
                <a:effectLst/>
                <a:uLnTx/>
                <a:uFillTx/>
                <a:latin typeface="Calibri" panose="020F0502020204030204" pitchFamily="34" charset="0"/>
                <a:ea typeface="+mj-ea"/>
                <a:cs typeface="Calibri" panose="020F0502020204030204" pitchFamily="34" charset="0"/>
                <a:sym typeface="Arial"/>
              </a:endParaRPr>
            </a:p>
          </p:txBody>
        </p:sp>
        <p:sp>
          <p:nvSpPr>
            <p:cNvPr id="21" name="Title 1">
              <a:extLst>
                <a:ext uri="{FF2B5EF4-FFF2-40B4-BE49-F238E27FC236}">
                  <a16:creationId xmlns:a16="http://schemas.microsoft.com/office/drawing/2014/main" id="{72948929-5295-400B-A2A6-4E3D9B2AAC81}"/>
                </a:ext>
              </a:extLst>
            </p:cNvPr>
            <p:cNvSpPr txBox="1">
              <a:spLocks/>
            </p:cNvSpPr>
            <p:nvPr/>
          </p:nvSpPr>
          <p:spPr>
            <a:xfrm>
              <a:off x="7443987" y="4951585"/>
              <a:ext cx="2586013" cy="402901"/>
            </a:xfrm>
            <a:prstGeom prst="rect">
              <a:avLst/>
            </a:prstGeom>
            <a:noFill/>
            <a:ln>
              <a:noFill/>
            </a:ln>
          </p:spPr>
          <p:txBody>
            <a:bodyPr spcFirstLastPara="1" vert="horz" wrap="square" lIns="91440" tIns="45720" rIns="91440" bIns="45720" rtlCol="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19270F"/>
                  </a:solidFill>
                  <a:effectLst/>
                  <a:uLnTx/>
                  <a:uFillTx/>
                  <a:latin typeface="Calibri" panose="020F0502020204030204" pitchFamily="34" charset="0"/>
                  <a:cs typeface="Arial"/>
                  <a:sym typeface="Arial"/>
                  <a:hlinkClick r:id="rId8" tooltip="Original URL: http://www.facebook.com/WINSUPPORTtogether. Click or tap if you trust this link.">
                    <a:extLst>
                      <a:ext uri="{A12FA001-AC4F-418D-AE19-62706E023703}">
                        <ahyp:hlinkClr xmlns:ahyp="http://schemas.microsoft.com/office/drawing/2018/hyperlinkcolor" val="tx"/>
                      </a:ext>
                    </a:extLst>
                  </a:hlinkClick>
                </a:rPr>
                <a:t>www.facebook.com/WINSUPPORTtogether</a:t>
              </a:r>
              <a:endParaRPr kumimoji="0" lang="en-US" sz="2000" b="1" i="0" u="none" strike="noStrike" kern="1200" cap="none" spc="0" normalizeH="0" baseline="0" noProof="0" dirty="0">
                <a:ln>
                  <a:noFill/>
                </a:ln>
                <a:solidFill>
                  <a:srgbClr val="19270F"/>
                </a:solidFill>
                <a:effectLst/>
                <a:uLnTx/>
                <a:uFillTx/>
                <a:latin typeface="Calibri" panose="020F0502020204030204" pitchFamily="34" charset="0"/>
                <a:ea typeface="+mj-ea"/>
                <a:cs typeface="Calibri" panose="020F0502020204030204" pitchFamily="34" charset="0"/>
                <a:sym typeface="Arial"/>
              </a:endParaRPr>
            </a:p>
          </p:txBody>
        </p:sp>
        <p:pic>
          <p:nvPicPr>
            <p:cNvPr id="22" name="Picture 21">
              <a:extLst>
                <a:ext uri="{FF2B5EF4-FFF2-40B4-BE49-F238E27FC236}">
                  <a16:creationId xmlns:a16="http://schemas.microsoft.com/office/drawing/2014/main" id="{CCCE90B9-BABD-4CDE-8398-68128EF1BE66}"/>
                </a:ext>
              </a:extLst>
            </p:cNvPr>
            <p:cNvPicPr>
              <a:picLocks noChangeAspect="1"/>
            </p:cNvPicPr>
            <p:nvPr/>
          </p:nvPicPr>
          <p:blipFill>
            <a:blip r:embed="rId9"/>
            <a:stretch>
              <a:fillRect/>
            </a:stretch>
          </p:blipFill>
          <p:spPr>
            <a:xfrm>
              <a:off x="2228505" y="3028950"/>
              <a:ext cx="1643997" cy="1483129"/>
            </a:xfrm>
            <a:prstGeom prst="rect">
              <a:avLst/>
            </a:prstGeom>
          </p:spPr>
        </p:pic>
      </p:grpSp>
      <p:sp>
        <p:nvSpPr>
          <p:cNvPr id="11" name="TextBox 1">
            <a:extLst>
              <a:ext uri="{FF2B5EF4-FFF2-40B4-BE49-F238E27FC236}">
                <a16:creationId xmlns:a16="http://schemas.microsoft.com/office/drawing/2014/main" id="{44DBEFEE-F524-4504-8B62-CD369EBB054C}"/>
              </a:ext>
            </a:extLst>
          </p:cNvPr>
          <p:cNvSpPr txBox="1"/>
          <p:nvPr/>
        </p:nvSpPr>
        <p:spPr>
          <a:xfrm>
            <a:off x="1330171" y="5714524"/>
            <a:ext cx="9531659"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201F1E"/>
                </a:solidFill>
                <a:effectLst/>
                <a:uLnTx/>
                <a:uFillTx/>
                <a:latin typeface="Calibri" panose="020F0502020204030204" pitchFamily="34" charset="0"/>
                <a:cs typeface="Arial"/>
                <a:sym typeface="Arial"/>
              </a:rPr>
              <a:t>Disclaimer. Each ‘Lesson in a Box’ comes with a feedback form for you to complete. We ask that all who request and deliver a Lesson in a Box to complete this feedback form to ensure that we are providing the highest quality resources possible. </a:t>
            </a:r>
            <a:br>
              <a:rPr kumimoji="0" lang="en-GB" sz="1400" b="1" i="0" u="none" strike="noStrike" kern="0" cap="none" spc="0" normalizeH="0" baseline="0" noProof="0" dirty="0">
                <a:ln>
                  <a:noFill/>
                </a:ln>
                <a:solidFill>
                  <a:srgbClr val="201F1E"/>
                </a:solidFill>
                <a:effectLst/>
                <a:uLnTx/>
                <a:uFillTx/>
                <a:latin typeface="Calibri" panose="020F0502020204030204" pitchFamily="34" charset="0"/>
                <a:cs typeface="Arial"/>
                <a:sym typeface="Arial"/>
              </a:rPr>
            </a:br>
            <a:r>
              <a:rPr kumimoji="0" lang="en-GB" sz="1400" b="1" i="0" u="none" strike="noStrike" kern="0" cap="none" spc="0" normalizeH="0" baseline="0" noProof="0" dirty="0">
                <a:ln>
                  <a:noFill/>
                </a:ln>
                <a:solidFill>
                  <a:srgbClr val="201F1E"/>
                </a:solidFill>
                <a:effectLst/>
                <a:uLnTx/>
                <a:uFillTx/>
                <a:latin typeface="Calibri" panose="020F0502020204030204" pitchFamily="34" charset="0"/>
                <a:cs typeface="Arial"/>
                <a:sym typeface="Arial"/>
              </a:rPr>
              <a:t>Please note, we may contact you if we have not received a response on this feedback after a certain amount of time.</a:t>
            </a:r>
            <a:endParaRPr kumimoji="0" lang="en-GB" sz="1400" b="1"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68835418"/>
      </p:ext>
    </p:extLst>
  </p:cSld>
  <p:clrMapOvr>
    <a:masterClrMapping/>
  </p:clrMapOvr>
  <mc:AlternateContent xmlns:mc="http://schemas.openxmlformats.org/markup-compatibility/2006" xmlns:p14="http://schemas.microsoft.com/office/powerpoint/2010/main">
    <mc:Choice Requires="p14">
      <p:transition spd="slow" p14:dur="2000" advTm="23036"/>
    </mc:Choice>
    <mc:Fallback xmlns="">
      <p:transition spd="slow" advTm="2303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71C45CAF-B5F7-43A7-A9CA-2899F7FBCE81}"/>
              </a:ext>
            </a:extLst>
          </p:cNvPr>
          <p:cNvSpPr txBox="1">
            <a:spLocks/>
          </p:cNvSpPr>
          <p:nvPr/>
        </p:nvSpPr>
        <p:spPr>
          <a:xfrm>
            <a:off x="1619352" y="2331739"/>
            <a:ext cx="7210324"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0000"/>
                </a:solidFill>
                <a:latin typeface="Calibri" panose="020F0502020204030204" pitchFamily="34" charset="0"/>
                <a:cs typeface="Calibri" panose="020F0502020204030204" pitchFamily="34" charset="0"/>
              </a:rPr>
              <a:t>Think about how you can make your revision effective</a:t>
            </a:r>
          </a:p>
          <a:p>
            <a:pPr marL="0" indent="0">
              <a:buNone/>
            </a:pPr>
            <a:endParaRPr lang="en-GB" b="1" dirty="0">
              <a:solidFill>
                <a:srgbClr val="000000"/>
              </a:solidFill>
              <a:latin typeface="Calibri" panose="020F0502020204030204" pitchFamily="34" charset="0"/>
              <a:cs typeface="Calibri" panose="020F0502020204030204" pitchFamily="34" charset="0"/>
            </a:endParaRPr>
          </a:p>
          <a:p>
            <a:pPr marL="0" indent="0">
              <a:buNone/>
            </a:pPr>
            <a:r>
              <a:rPr lang="en-GB" b="1" i="0" u="none" strike="noStrike" dirty="0">
                <a:solidFill>
                  <a:srgbClr val="000000"/>
                </a:solidFill>
                <a:effectLst/>
                <a:latin typeface="Calibri" panose="020F0502020204030204" pitchFamily="34" charset="0"/>
                <a:cs typeface="Calibri" panose="020F0502020204030204" pitchFamily="34" charset="0"/>
              </a:rPr>
              <a:t>Plan a revision timetable</a:t>
            </a:r>
          </a:p>
          <a:p>
            <a:pPr marL="0" indent="0">
              <a:buNone/>
            </a:pPr>
            <a:endParaRPr lang="en-GB" b="1" dirty="0">
              <a:solidFill>
                <a:srgbClr val="000000"/>
              </a:solidFill>
              <a:latin typeface="Calibri" panose="020F0502020204030204" pitchFamily="34" charset="0"/>
              <a:cs typeface="Calibri" panose="020F0502020204030204" pitchFamily="34" charset="0"/>
            </a:endParaRPr>
          </a:p>
          <a:p>
            <a:pPr marL="0" indent="0">
              <a:buNone/>
            </a:pPr>
            <a:r>
              <a:rPr lang="en-GB" b="1" i="0" u="none" strike="noStrike" dirty="0">
                <a:solidFill>
                  <a:srgbClr val="000000"/>
                </a:solidFill>
                <a:effectLst/>
                <a:latin typeface="Calibri" panose="020F0502020204030204" pitchFamily="34" charset="0"/>
                <a:cs typeface="Calibri" panose="020F0502020204030204" pitchFamily="34" charset="0"/>
              </a:rPr>
              <a:t>Explore revision strategies</a:t>
            </a:r>
            <a:r>
              <a:rPr lang="en-GB" b="1" dirty="0">
                <a:solidFill>
                  <a:srgbClr val="000000"/>
                </a:solidFill>
                <a:latin typeface="Calibri" panose="020F0502020204030204" pitchFamily="34" charset="0"/>
                <a:cs typeface="Calibri" panose="020F0502020204030204" pitchFamily="34" charset="0"/>
              </a:rPr>
              <a:t> and techniques </a:t>
            </a:r>
            <a:endParaRPr lang="en-GB" b="1" i="0" u="none" strike="noStrike" dirty="0">
              <a:solidFill>
                <a:srgbClr val="000000"/>
              </a:solidFill>
              <a:effectLst/>
              <a:latin typeface="Calibri" panose="020F0502020204030204" pitchFamily="34" charset="0"/>
              <a:cs typeface="Calibri" panose="020F0502020204030204" pitchFamily="34" charset="0"/>
            </a:endParaRPr>
          </a:p>
          <a:p>
            <a:pPr marL="0" indent="0">
              <a:buNone/>
            </a:pPr>
            <a:endParaRPr lang="en-GB" b="1" dirty="0">
              <a:solidFill>
                <a:srgbClr val="000000"/>
              </a:solidFill>
              <a:latin typeface="Calibri" panose="020F0502020204030204" pitchFamily="34" charset="0"/>
              <a:cs typeface="Calibri" panose="020F0502020204030204" pitchFamily="34" charset="0"/>
            </a:endParaRPr>
          </a:p>
          <a:p>
            <a:pPr marL="0" indent="0">
              <a:buNone/>
            </a:pPr>
            <a:endParaRPr lang="en-GB" b="1" i="0" u="none" strike="noStrike" dirty="0">
              <a:solidFill>
                <a:srgbClr val="000000"/>
              </a:solidFill>
              <a:effectLst/>
              <a:latin typeface="Calibri" panose="020F0502020204030204" pitchFamily="34" charset="0"/>
              <a:cs typeface="Calibri" panose="020F0502020204030204" pitchFamily="34" charset="0"/>
            </a:endParaRPr>
          </a:p>
        </p:txBody>
      </p:sp>
      <p:sp>
        <p:nvSpPr>
          <p:cNvPr id="13" name="Title 1">
            <a:extLst>
              <a:ext uri="{FF2B5EF4-FFF2-40B4-BE49-F238E27FC236}">
                <a16:creationId xmlns:a16="http://schemas.microsoft.com/office/drawing/2014/main" id="{26B04B3B-E7FF-427D-81EB-A372A295D170}"/>
              </a:ext>
            </a:extLst>
          </p:cNvPr>
          <p:cNvSpPr txBox="1">
            <a:spLocks/>
          </p:cNvSpPr>
          <p:nvPr/>
        </p:nvSpPr>
        <p:spPr>
          <a:xfrm>
            <a:off x="2093049" y="406574"/>
            <a:ext cx="4999766" cy="1536930"/>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a:spcAft>
                <a:spcPts val="600"/>
              </a:spcAft>
            </a:pPr>
            <a:r>
              <a:rPr lang="en-US" sz="7800" dirty="0"/>
              <a:t>TODAY WE WILL:</a:t>
            </a:r>
          </a:p>
        </p:txBody>
      </p:sp>
      <p:cxnSp>
        <p:nvCxnSpPr>
          <p:cNvPr id="6" name="Straight Connector 5">
            <a:extLst>
              <a:ext uri="{FF2B5EF4-FFF2-40B4-BE49-F238E27FC236}">
                <a16:creationId xmlns:a16="http://schemas.microsoft.com/office/drawing/2014/main" id="{B11BA694-2DE3-4DB0-A126-76D9841C09E4}"/>
              </a:ext>
            </a:extLst>
          </p:cNvPr>
          <p:cNvCxnSpPr>
            <a:cxnSpLocks/>
          </p:cNvCxnSpPr>
          <p:nvPr/>
        </p:nvCxnSpPr>
        <p:spPr>
          <a:xfrm>
            <a:off x="901597" y="2019553"/>
            <a:ext cx="5423003" cy="0"/>
          </a:xfrm>
          <a:prstGeom prst="line">
            <a:avLst/>
          </a:prstGeom>
          <a:ln w="57150">
            <a:solidFill>
              <a:srgbClr val="A4CD7D"/>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0DB5B7D4-82A1-4225-B3F4-172518F46B4A}"/>
              </a:ext>
            </a:extLst>
          </p:cNvPr>
          <p:cNvPicPr>
            <a:picLocks noChangeAspect="1"/>
          </p:cNvPicPr>
          <p:nvPr/>
        </p:nvPicPr>
        <p:blipFill>
          <a:blip r:embed="rId2"/>
          <a:stretch>
            <a:fillRect/>
          </a:stretch>
        </p:blipFill>
        <p:spPr>
          <a:xfrm>
            <a:off x="9490550" y="6032104"/>
            <a:ext cx="2326148" cy="554300"/>
          </a:xfrm>
          <a:prstGeom prst="rect">
            <a:avLst/>
          </a:prstGeom>
        </p:spPr>
      </p:pic>
      <p:pic>
        <p:nvPicPr>
          <p:cNvPr id="14" name="Graphic 13" descr="Badge 1 with solid fill">
            <a:extLst>
              <a:ext uri="{FF2B5EF4-FFF2-40B4-BE49-F238E27FC236}">
                <a16:creationId xmlns:a16="http://schemas.microsoft.com/office/drawing/2014/main" id="{5151432E-0A76-4B61-A328-1F188E5CDC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0567" y="2304463"/>
            <a:ext cx="530960" cy="530960"/>
          </a:xfrm>
          <a:prstGeom prst="rect">
            <a:avLst/>
          </a:prstGeom>
        </p:spPr>
      </p:pic>
      <p:pic>
        <p:nvPicPr>
          <p:cNvPr id="15" name="Graphic 14" descr="Badge with solid fill">
            <a:extLst>
              <a:ext uri="{FF2B5EF4-FFF2-40B4-BE49-F238E27FC236}">
                <a16:creationId xmlns:a16="http://schemas.microsoft.com/office/drawing/2014/main" id="{C9D9BA9D-6C8B-45CB-9B12-7C841A9CD9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9335" y="4022578"/>
            <a:ext cx="530960" cy="530960"/>
          </a:xfrm>
          <a:prstGeom prst="rect">
            <a:avLst/>
          </a:prstGeom>
        </p:spPr>
      </p:pic>
      <p:pic>
        <p:nvPicPr>
          <p:cNvPr id="11" name="Picture 10">
            <a:extLst>
              <a:ext uri="{FF2B5EF4-FFF2-40B4-BE49-F238E27FC236}">
                <a16:creationId xmlns:a16="http://schemas.microsoft.com/office/drawing/2014/main" id="{0EDB06F3-810A-4F73-B0A6-C67987D3E994}"/>
              </a:ext>
            </a:extLst>
          </p:cNvPr>
          <p:cNvPicPr>
            <a:picLocks noChangeAspect="1"/>
          </p:cNvPicPr>
          <p:nvPr/>
        </p:nvPicPr>
        <p:blipFill>
          <a:blip r:embed="rId7"/>
          <a:stretch>
            <a:fillRect/>
          </a:stretch>
        </p:blipFill>
        <p:spPr>
          <a:xfrm>
            <a:off x="822554" y="610107"/>
            <a:ext cx="1167548" cy="1382171"/>
          </a:xfrm>
          <a:prstGeom prst="rect">
            <a:avLst/>
          </a:prstGeom>
        </p:spPr>
      </p:pic>
      <p:pic>
        <p:nvPicPr>
          <p:cNvPr id="2" name="Picture 1">
            <a:extLst>
              <a:ext uri="{FF2B5EF4-FFF2-40B4-BE49-F238E27FC236}">
                <a16:creationId xmlns:a16="http://schemas.microsoft.com/office/drawing/2014/main" id="{023E5881-73E0-4C11-9C13-5F85BDD8ABF2}"/>
              </a:ext>
            </a:extLst>
          </p:cNvPr>
          <p:cNvPicPr>
            <a:picLocks noChangeAspect="1"/>
          </p:cNvPicPr>
          <p:nvPr/>
        </p:nvPicPr>
        <p:blipFill>
          <a:blip r:embed="rId8"/>
          <a:stretch>
            <a:fillRect/>
          </a:stretch>
        </p:blipFill>
        <p:spPr>
          <a:xfrm>
            <a:off x="1141129" y="5209444"/>
            <a:ext cx="530398" cy="530398"/>
          </a:xfrm>
          <a:prstGeom prst="rect">
            <a:avLst/>
          </a:prstGeom>
        </p:spPr>
      </p:pic>
    </p:spTree>
    <p:extLst>
      <p:ext uri="{BB962C8B-B14F-4D97-AF65-F5344CB8AC3E}">
        <p14:creationId xmlns:p14="http://schemas.microsoft.com/office/powerpoint/2010/main" val="2530231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 name="Rectangle 1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CAA6E4-9883-4E48-A615-C7EDF65D97D1}"/>
              </a:ext>
            </a:extLst>
          </p:cNvPr>
          <p:cNvSpPr txBox="1"/>
          <p:nvPr/>
        </p:nvSpPr>
        <p:spPr>
          <a:xfrm>
            <a:off x="5297762" y="640080"/>
            <a:ext cx="6251110"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200">
                <a:latin typeface="+mj-lt"/>
                <a:ea typeface="+mj-ea"/>
                <a:cs typeface="+mj-cs"/>
              </a:rPr>
              <a:t>How can you make revision effective?</a:t>
            </a:r>
          </a:p>
        </p:txBody>
      </p:sp>
      <p:sp>
        <p:nvSpPr>
          <p:cNvPr id="16"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6DAAB4"/>
          </a:solidFill>
          <a:ln w="38100" cap="rnd">
            <a:solidFill>
              <a:srgbClr val="6DAAB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agnifying glass and question mark">
            <a:extLst>
              <a:ext uri="{FF2B5EF4-FFF2-40B4-BE49-F238E27FC236}">
                <a16:creationId xmlns:a16="http://schemas.microsoft.com/office/drawing/2014/main" id="{42A15E26-A6D0-C6E1-B6B2-C0FC3CFF513D}"/>
              </a:ext>
            </a:extLst>
          </p:cNvPr>
          <p:cNvPicPr>
            <a:picLocks noChangeAspect="1"/>
          </p:cNvPicPr>
          <p:nvPr/>
        </p:nvPicPr>
        <p:blipFill rotWithShape="1">
          <a:blip r:embed="rId2"/>
          <a:srcRect l="32724" r="2907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7" name="Arc 6">
            <a:extLst>
              <a:ext uri="{FF2B5EF4-FFF2-40B4-BE49-F238E27FC236}">
                <a16:creationId xmlns:a16="http://schemas.microsoft.com/office/drawing/2014/main" id="{9357C705-78D1-482E-B84D-C84313D961CE}"/>
              </a:ext>
            </a:extLst>
          </p:cNvPr>
          <p:cNvSpPr/>
          <p:nvPr/>
        </p:nvSpPr>
        <p:spPr>
          <a:xfrm>
            <a:off x="170122" y="4206240"/>
            <a:ext cx="10234282" cy="490027"/>
          </a:xfrm>
          <a:prstGeom prst="arc">
            <a:avLst/>
          </a:prstGeom>
          <a:solidFill>
            <a:srgbClr val="A4CD7D"/>
          </a:solidFill>
          <a:ln>
            <a:solidFill>
              <a:srgbClr val="A4CD7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B266EA90-D8B1-4499-94F9-87B3A0B21569}"/>
              </a:ext>
            </a:extLst>
          </p:cNvPr>
          <p:cNvSpPr txBox="1"/>
          <p:nvPr/>
        </p:nvSpPr>
        <p:spPr>
          <a:xfrm>
            <a:off x="5026046" y="4764315"/>
            <a:ext cx="6794205" cy="1569660"/>
          </a:xfrm>
          <a:prstGeom prst="rect">
            <a:avLst/>
          </a:prstGeom>
          <a:noFill/>
        </p:spPr>
        <p:txBody>
          <a:bodyPr wrap="square" rtlCol="0">
            <a:spAutoFit/>
          </a:bodyPr>
          <a:lstStyle/>
          <a:p>
            <a:pPr marL="342900" indent="-342900">
              <a:buAutoNum type="arabicPeriod"/>
            </a:pPr>
            <a:r>
              <a:rPr lang="en-GB" sz="2400" dirty="0"/>
              <a:t>Plan when and where you are going to revise</a:t>
            </a:r>
          </a:p>
          <a:p>
            <a:pPr marL="342900" indent="-342900">
              <a:buAutoNum type="arabicPeriod"/>
            </a:pPr>
            <a:r>
              <a:rPr lang="en-GB" sz="2400" dirty="0"/>
              <a:t>Plan how you are going to do it (which strategies are you going to use?)</a:t>
            </a:r>
          </a:p>
          <a:p>
            <a:pPr marL="342900" indent="-342900">
              <a:buAutoNum type="arabicPeriod"/>
            </a:pPr>
            <a:r>
              <a:rPr lang="en-GB" sz="2400" dirty="0"/>
              <a:t>Reflect and evaluate your progress </a:t>
            </a:r>
          </a:p>
        </p:txBody>
      </p:sp>
      <p:pic>
        <p:nvPicPr>
          <p:cNvPr id="10" name="Picture 9">
            <a:extLst>
              <a:ext uri="{FF2B5EF4-FFF2-40B4-BE49-F238E27FC236}">
                <a16:creationId xmlns:a16="http://schemas.microsoft.com/office/drawing/2014/main" id="{42863BC7-DF8F-4A47-B3A1-C453EC0E0C82}"/>
              </a:ext>
            </a:extLst>
          </p:cNvPr>
          <p:cNvPicPr>
            <a:picLocks noChangeAspect="1"/>
          </p:cNvPicPr>
          <p:nvPr/>
        </p:nvPicPr>
        <p:blipFill>
          <a:blip r:embed="rId3"/>
          <a:stretch>
            <a:fillRect/>
          </a:stretch>
        </p:blipFill>
        <p:spPr>
          <a:xfrm>
            <a:off x="9866175" y="6279982"/>
            <a:ext cx="2322777" cy="548688"/>
          </a:xfrm>
          <a:prstGeom prst="rect">
            <a:avLst/>
          </a:prstGeom>
        </p:spPr>
      </p:pic>
    </p:spTree>
    <p:extLst>
      <p:ext uri="{BB962C8B-B14F-4D97-AF65-F5344CB8AC3E}">
        <p14:creationId xmlns:p14="http://schemas.microsoft.com/office/powerpoint/2010/main" val="1885599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D20E-1147-403B-9157-0F18AD0536C0}"/>
              </a:ext>
            </a:extLst>
          </p:cNvPr>
          <p:cNvSpPr txBox="1">
            <a:spLocks/>
          </p:cNvSpPr>
          <p:nvPr/>
        </p:nvSpPr>
        <p:spPr>
          <a:xfrm>
            <a:off x="459441" y="1289805"/>
            <a:ext cx="5388466" cy="205833"/>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plan when and where you are going to revise </a:t>
            </a:r>
            <a:endParaRPr lang="en-GB"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AF12D9BA-A140-46D8-B718-44BD6A2AFC1F}"/>
              </a:ext>
            </a:extLst>
          </p:cNvPr>
          <p:cNvGrpSpPr/>
          <p:nvPr/>
        </p:nvGrpSpPr>
        <p:grpSpPr>
          <a:xfrm>
            <a:off x="3079535" y="1398311"/>
            <a:ext cx="4024860" cy="4437785"/>
            <a:chOff x="8377421" y="581968"/>
            <a:chExt cx="4024860" cy="4437785"/>
          </a:xfrm>
        </p:grpSpPr>
        <p:pic>
          <p:nvPicPr>
            <p:cNvPr id="3" name="Picture 2">
              <a:extLst>
                <a:ext uri="{FF2B5EF4-FFF2-40B4-BE49-F238E27FC236}">
                  <a16:creationId xmlns:a16="http://schemas.microsoft.com/office/drawing/2014/main" id="{64EDF6F7-2B66-4EA6-BC1A-D8940CD29A6A}"/>
                </a:ext>
              </a:extLst>
            </p:cNvPr>
            <p:cNvPicPr>
              <a:picLocks noChangeAspect="1"/>
            </p:cNvPicPr>
            <p:nvPr/>
          </p:nvPicPr>
          <p:blipFill>
            <a:blip r:embed="rId3"/>
            <a:stretch>
              <a:fillRect/>
            </a:stretch>
          </p:blipFill>
          <p:spPr>
            <a:xfrm>
              <a:off x="8398255" y="865147"/>
              <a:ext cx="3902627" cy="4154606"/>
            </a:xfrm>
            <a:prstGeom prst="rect">
              <a:avLst/>
            </a:prstGeom>
          </p:spPr>
        </p:pic>
        <p:sp>
          <p:nvSpPr>
            <p:cNvPr id="4" name="TextBox 3">
              <a:extLst>
                <a:ext uri="{FF2B5EF4-FFF2-40B4-BE49-F238E27FC236}">
                  <a16:creationId xmlns:a16="http://schemas.microsoft.com/office/drawing/2014/main" id="{2AC38073-26B6-4DDA-B6B3-E897357A8D09}"/>
                </a:ext>
              </a:extLst>
            </p:cNvPr>
            <p:cNvSpPr txBox="1"/>
            <p:nvPr/>
          </p:nvSpPr>
          <p:spPr>
            <a:xfrm>
              <a:off x="9115246" y="2157620"/>
              <a:ext cx="2615587" cy="1569660"/>
            </a:xfrm>
            <a:prstGeom prst="rect">
              <a:avLst/>
            </a:prstGeom>
            <a:noFill/>
          </p:spPr>
          <p:txBody>
            <a:bodyPr wrap="square" rtlCol="0">
              <a:spAutoFit/>
            </a:bodyPr>
            <a:lstStyle/>
            <a:p>
              <a:pPr algn="ctr"/>
              <a:r>
                <a:rPr lang="en-GB" sz="2400" i="1" dirty="0">
                  <a:latin typeface="Calibri" panose="020F0502020204030204" pitchFamily="34" charset="0"/>
                  <a:cs typeface="Calibri" panose="020F0502020204030204" pitchFamily="34" charset="0"/>
                </a:rPr>
                <a:t>Note down all activities you do daily outside of school</a:t>
              </a:r>
            </a:p>
          </p:txBody>
        </p:sp>
        <p:pic>
          <p:nvPicPr>
            <p:cNvPr id="24" name="Picture 23">
              <a:extLst>
                <a:ext uri="{FF2B5EF4-FFF2-40B4-BE49-F238E27FC236}">
                  <a16:creationId xmlns:a16="http://schemas.microsoft.com/office/drawing/2014/main" id="{64A5A652-ECA9-4AD5-AB84-D3E8DF1A15F2}"/>
                </a:ext>
              </a:extLst>
            </p:cNvPr>
            <p:cNvPicPr>
              <a:picLocks noChangeAspect="1"/>
            </p:cNvPicPr>
            <p:nvPr/>
          </p:nvPicPr>
          <p:blipFill>
            <a:blip r:embed="rId3"/>
            <a:stretch>
              <a:fillRect/>
            </a:stretch>
          </p:blipFill>
          <p:spPr>
            <a:xfrm>
              <a:off x="8377421" y="843882"/>
              <a:ext cx="3902627" cy="4154606"/>
            </a:xfrm>
            <a:prstGeom prst="rect">
              <a:avLst/>
            </a:prstGeom>
          </p:spPr>
        </p:pic>
        <p:sp>
          <p:nvSpPr>
            <p:cNvPr id="25" name="TextBox 24">
              <a:extLst>
                <a:ext uri="{FF2B5EF4-FFF2-40B4-BE49-F238E27FC236}">
                  <a16:creationId xmlns:a16="http://schemas.microsoft.com/office/drawing/2014/main" id="{0C27DF75-F324-4E2A-B66D-292370167242}"/>
                </a:ext>
              </a:extLst>
            </p:cNvPr>
            <p:cNvSpPr txBox="1"/>
            <p:nvPr/>
          </p:nvSpPr>
          <p:spPr>
            <a:xfrm>
              <a:off x="9094412" y="2136355"/>
              <a:ext cx="2615587" cy="1569660"/>
            </a:xfrm>
            <a:prstGeom prst="rect">
              <a:avLst/>
            </a:prstGeom>
            <a:noFill/>
          </p:spPr>
          <p:txBody>
            <a:bodyPr wrap="square" rtlCol="0">
              <a:spAutoFit/>
            </a:bodyPr>
            <a:lstStyle/>
            <a:p>
              <a:pPr algn="ctr"/>
              <a:r>
                <a:rPr lang="en-GB" sz="2400" i="1" dirty="0">
                  <a:latin typeface="Calibri" panose="020F0502020204030204" pitchFamily="34" charset="0"/>
                  <a:cs typeface="Calibri" panose="020F0502020204030204" pitchFamily="34" charset="0"/>
                </a:rPr>
                <a:t>Note down all activities you do daily outside of school</a:t>
              </a:r>
            </a:p>
          </p:txBody>
        </p:sp>
        <p:pic>
          <p:nvPicPr>
            <p:cNvPr id="26" name="Picture 25">
              <a:extLst>
                <a:ext uri="{FF2B5EF4-FFF2-40B4-BE49-F238E27FC236}">
                  <a16:creationId xmlns:a16="http://schemas.microsoft.com/office/drawing/2014/main" id="{E9D8E813-4A7D-4817-8DE2-7B76AA0CFB81}"/>
                </a:ext>
              </a:extLst>
            </p:cNvPr>
            <p:cNvPicPr>
              <a:picLocks noChangeAspect="1"/>
            </p:cNvPicPr>
            <p:nvPr/>
          </p:nvPicPr>
          <p:blipFill>
            <a:blip r:embed="rId3"/>
            <a:stretch>
              <a:fillRect/>
            </a:stretch>
          </p:blipFill>
          <p:spPr>
            <a:xfrm>
              <a:off x="8499654" y="581968"/>
              <a:ext cx="3902627" cy="4154606"/>
            </a:xfrm>
            <a:prstGeom prst="rect">
              <a:avLst/>
            </a:prstGeom>
          </p:spPr>
        </p:pic>
        <p:sp>
          <p:nvSpPr>
            <p:cNvPr id="27" name="TextBox 26">
              <a:extLst>
                <a:ext uri="{FF2B5EF4-FFF2-40B4-BE49-F238E27FC236}">
                  <a16:creationId xmlns:a16="http://schemas.microsoft.com/office/drawing/2014/main" id="{D7CB1C77-ABDB-4D8E-AECD-FBD926E8FB75}"/>
                </a:ext>
              </a:extLst>
            </p:cNvPr>
            <p:cNvSpPr txBox="1"/>
            <p:nvPr/>
          </p:nvSpPr>
          <p:spPr>
            <a:xfrm>
              <a:off x="9216645" y="1874441"/>
              <a:ext cx="2615587" cy="1569660"/>
            </a:xfrm>
            <a:prstGeom prst="rect">
              <a:avLst/>
            </a:prstGeom>
            <a:noFill/>
          </p:spPr>
          <p:txBody>
            <a:bodyPr wrap="square" rtlCol="0">
              <a:spAutoFit/>
            </a:bodyPr>
            <a:lstStyle/>
            <a:p>
              <a:pPr algn="ctr"/>
              <a:r>
                <a:rPr lang="en-GB" sz="2400" i="1" dirty="0">
                  <a:latin typeface="Calibri" panose="020F0502020204030204" pitchFamily="34" charset="0"/>
                  <a:cs typeface="Calibri" panose="020F0502020204030204" pitchFamily="34" charset="0"/>
                </a:rPr>
                <a:t>Note down all activities you do daily outside of school</a:t>
              </a:r>
            </a:p>
          </p:txBody>
        </p:sp>
      </p:grpSp>
      <p:sp>
        <p:nvSpPr>
          <p:cNvPr id="5" name="TextBox 4">
            <a:extLst>
              <a:ext uri="{FF2B5EF4-FFF2-40B4-BE49-F238E27FC236}">
                <a16:creationId xmlns:a16="http://schemas.microsoft.com/office/drawing/2014/main" id="{5801824B-38CA-478A-9FD8-AFF5EEE00477}"/>
              </a:ext>
            </a:extLst>
          </p:cNvPr>
          <p:cNvSpPr txBox="1"/>
          <p:nvPr/>
        </p:nvSpPr>
        <p:spPr>
          <a:xfrm>
            <a:off x="865647" y="2504932"/>
            <a:ext cx="2079025" cy="830997"/>
          </a:xfrm>
          <a:prstGeom prst="rect">
            <a:avLst/>
          </a:prstGeom>
          <a:noFill/>
        </p:spPr>
        <p:txBody>
          <a:bodyPr wrap="square" rtlCol="0">
            <a:spAutoFit/>
          </a:bodyPr>
          <a:lstStyle/>
          <a:p>
            <a:r>
              <a:rPr lang="en-GB" sz="2400" b="1" dirty="0">
                <a:latin typeface="Calibri" panose="020F0502020204030204" pitchFamily="34" charset="0"/>
                <a:cs typeface="Calibri" panose="020F0502020204030204" pitchFamily="34" charset="0"/>
              </a:rPr>
              <a:t>Where Does </a:t>
            </a:r>
          </a:p>
          <a:p>
            <a:r>
              <a:rPr lang="en-GB" sz="2400" b="1" dirty="0">
                <a:latin typeface="Calibri" panose="020F0502020204030204" pitchFamily="34" charset="0"/>
                <a:cs typeface="Calibri" panose="020F0502020204030204" pitchFamily="34" charset="0"/>
              </a:rPr>
              <a:t>My Time Go?  </a:t>
            </a:r>
          </a:p>
        </p:txBody>
      </p:sp>
      <p:pic>
        <p:nvPicPr>
          <p:cNvPr id="6" name="Picture 5">
            <a:extLst>
              <a:ext uri="{FF2B5EF4-FFF2-40B4-BE49-F238E27FC236}">
                <a16:creationId xmlns:a16="http://schemas.microsoft.com/office/drawing/2014/main" id="{CEDC178B-6EFA-4DDF-A7A7-E6AAD9348CE1}"/>
              </a:ext>
            </a:extLst>
          </p:cNvPr>
          <p:cNvPicPr>
            <a:picLocks noChangeAspect="1"/>
          </p:cNvPicPr>
          <p:nvPr/>
        </p:nvPicPr>
        <p:blipFill>
          <a:blip r:embed="rId4"/>
          <a:stretch>
            <a:fillRect/>
          </a:stretch>
        </p:blipFill>
        <p:spPr>
          <a:xfrm>
            <a:off x="639031" y="4128536"/>
            <a:ext cx="2143125" cy="2143125"/>
          </a:xfrm>
          <a:prstGeom prst="rect">
            <a:avLst/>
          </a:prstGeom>
        </p:spPr>
      </p:pic>
      <p:pic>
        <p:nvPicPr>
          <p:cNvPr id="7" name="Picture 6">
            <a:extLst>
              <a:ext uri="{FF2B5EF4-FFF2-40B4-BE49-F238E27FC236}">
                <a16:creationId xmlns:a16="http://schemas.microsoft.com/office/drawing/2014/main" id="{A64995AC-6717-450C-97B6-DA4DC858E3F7}"/>
              </a:ext>
            </a:extLst>
          </p:cNvPr>
          <p:cNvPicPr>
            <a:picLocks noChangeAspect="1"/>
          </p:cNvPicPr>
          <p:nvPr/>
        </p:nvPicPr>
        <p:blipFill rotWithShape="1">
          <a:blip r:embed="rId5"/>
          <a:srcRect l="75162" t="14843" r="12402" b="25897"/>
          <a:stretch/>
        </p:blipFill>
        <p:spPr>
          <a:xfrm>
            <a:off x="7144678" y="425061"/>
            <a:ext cx="3902628" cy="6096001"/>
          </a:xfrm>
          <a:prstGeom prst="rect">
            <a:avLst/>
          </a:prstGeom>
        </p:spPr>
      </p:pic>
      <p:sp>
        <p:nvSpPr>
          <p:cNvPr id="9" name="TextBox 8">
            <a:extLst>
              <a:ext uri="{FF2B5EF4-FFF2-40B4-BE49-F238E27FC236}">
                <a16:creationId xmlns:a16="http://schemas.microsoft.com/office/drawing/2014/main" id="{C057C3E1-4889-46D0-BB7C-D0A29FB66B4B}"/>
              </a:ext>
            </a:extLst>
          </p:cNvPr>
          <p:cNvSpPr txBox="1"/>
          <p:nvPr/>
        </p:nvSpPr>
        <p:spPr>
          <a:xfrm>
            <a:off x="7629925" y="1049332"/>
            <a:ext cx="2981893" cy="3970318"/>
          </a:xfrm>
          <a:prstGeom prst="rect">
            <a:avLst/>
          </a:prstGeom>
          <a:noFill/>
        </p:spPr>
        <p:txBody>
          <a:bodyPr wrap="square" rtlCol="0">
            <a:spAutoFit/>
          </a:bodyPr>
          <a:lstStyle/>
          <a:p>
            <a:r>
              <a:rPr lang="en-GB" i="1" dirty="0">
                <a:latin typeface="Calibri" panose="020F0502020204030204" pitchFamily="34" charset="0"/>
                <a:cs typeface="Calibri" panose="020F0502020204030204" pitchFamily="34" charset="0"/>
              </a:rPr>
              <a:t>Walking the dog</a:t>
            </a:r>
          </a:p>
          <a:p>
            <a:endParaRPr lang="en-GB" i="1" dirty="0">
              <a:latin typeface="Calibri" panose="020F0502020204030204" pitchFamily="34" charset="0"/>
              <a:cs typeface="Calibri" panose="020F0502020204030204" pitchFamily="34" charset="0"/>
            </a:endParaRPr>
          </a:p>
          <a:p>
            <a:r>
              <a:rPr lang="en-GB" i="1" dirty="0">
                <a:latin typeface="Calibri" panose="020F0502020204030204" pitchFamily="34" charset="0"/>
                <a:cs typeface="Calibri" panose="020F0502020204030204" pitchFamily="34" charset="0"/>
              </a:rPr>
              <a:t>Washing up</a:t>
            </a:r>
          </a:p>
          <a:p>
            <a:endParaRPr lang="en-GB" i="1" dirty="0">
              <a:latin typeface="Calibri" panose="020F0502020204030204" pitchFamily="34" charset="0"/>
              <a:cs typeface="Calibri" panose="020F0502020204030204" pitchFamily="34" charset="0"/>
            </a:endParaRPr>
          </a:p>
          <a:p>
            <a:r>
              <a:rPr lang="en-GB" i="1" dirty="0">
                <a:latin typeface="Calibri" panose="020F0502020204030204" pitchFamily="34" charset="0"/>
                <a:cs typeface="Calibri" panose="020F0502020204030204" pitchFamily="34" charset="0"/>
              </a:rPr>
              <a:t>Football training</a:t>
            </a:r>
          </a:p>
          <a:p>
            <a:endParaRPr lang="en-GB" i="1" dirty="0">
              <a:latin typeface="Calibri" panose="020F0502020204030204" pitchFamily="34" charset="0"/>
              <a:cs typeface="Calibri" panose="020F0502020204030204" pitchFamily="34" charset="0"/>
            </a:endParaRPr>
          </a:p>
          <a:p>
            <a:r>
              <a:rPr lang="en-GB" i="1" dirty="0">
                <a:latin typeface="Calibri" panose="020F0502020204030204" pitchFamily="34" charset="0"/>
                <a:cs typeface="Calibri" panose="020F0502020204030204" pitchFamily="34" charset="0"/>
              </a:rPr>
              <a:t>Helping round the house</a:t>
            </a:r>
          </a:p>
          <a:p>
            <a:endParaRPr lang="en-GB" i="1" dirty="0">
              <a:latin typeface="Calibri" panose="020F0502020204030204" pitchFamily="34" charset="0"/>
              <a:cs typeface="Calibri" panose="020F0502020204030204" pitchFamily="34" charset="0"/>
            </a:endParaRPr>
          </a:p>
          <a:p>
            <a:r>
              <a:rPr lang="en-GB" i="1" dirty="0">
                <a:latin typeface="Calibri" panose="020F0502020204030204" pitchFamily="34" charset="0"/>
                <a:cs typeface="Calibri" panose="020F0502020204030204" pitchFamily="34" charset="0"/>
              </a:rPr>
              <a:t>On my phone (BE HONEST)</a:t>
            </a:r>
          </a:p>
          <a:p>
            <a:endParaRPr lang="en-GB" i="1" dirty="0">
              <a:latin typeface="Calibri" panose="020F0502020204030204" pitchFamily="34" charset="0"/>
              <a:cs typeface="Calibri" panose="020F0502020204030204" pitchFamily="34" charset="0"/>
            </a:endParaRPr>
          </a:p>
          <a:p>
            <a:r>
              <a:rPr lang="en-GB" i="1" dirty="0">
                <a:latin typeface="Calibri" panose="020F0502020204030204" pitchFamily="34" charset="0"/>
                <a:cs typeface="Calibri" panose="020F0502020204030204" pitchFamily="34" charset="0"/>
              </a:rPr>
              <a:t>Netflix</a:t>
            </a:r>
          </a:p>
          <a:p>
            <a:endParaRPr lang="en-GB" i="1" dirty="0">
              <a:latin typeface="Calibri" panose="020F0502020204030204" pitchFamily="34" charset="0"/>
              <a:cs typeface="Calibri" panose="020F0502020204030204" pitchFamily="34" charset="0"/>
            </a:endParaRPr>
          </a:p>
          <a:p>
            <a:r>
              <a:rPr lang="en-GB" i="1" dirty="0">
                <a:latin typeface="Calibri" panose="020F0502020204030204" pitchFamily="34" charset="0"/>
                <a:cs typeface="Calibri" panose="020F0502020204030204" pitchFamily="34" charset="0"/>
              </a:rPr>
              <a:t>Picking up my brother from after school club</a:t>
            </a:r>
          </a:p>
        </p:txBody>
      </p:sp>
      <p:pic>
        <p:nvPicPr>
          <p:cNvPr id="8" name="Picture 7">
            <a:extLst>
              <a:ext uri="{FF2B5EF4-FFF2-40B4-BE49-F238E27FC236}">
                <a16:creationId xmlns:a16="http://schemas.microsoft.com/office/drawing/2014/main" id="{0D0F74E2-89A2-423A-A167-1EDC5AF4801B}"/>
              </a:ext>
            </a:extLst>
          </p:cNvPr>
          <p:cNvPicPr>
            <a:picLocks noChangeAspect="1"/>
          </p:cNvPicPr>
          <p:nvPr/>
        </p:nvPicPr>
        <p:blipFill>
          <a:blip r:embed="rId6"/>
          <a:stretch>
            <a:fillRect/>
          </a:stretch>
        </p:blipFill>
        <p:spPr>
          <a:xfrm>
            <a:off x="9869223" y="6158595"/>
            <a:ext cx="2322777" cy="548688"/>
          </a:xfrm>
          <a:prstGeom prst="rect">
            <a:avLst/>
          </a:prstGeom>
        </p:spPr>
      </p:pic>
    </p:spTree>
    <p:extLst>
      <p:ext uri="{BB962C8B-B14F-4D97-AF65-F5344CB8AC3E}">
        <p14:creationId xmlns:p14="http://schemas.microsoft.com/office/powerpoint/2010/main" val="301815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F54E24-9AB2-4ECF-B560-6F9E79B52675}"/>
              </a:ext>
            </a:extLst>
          </p:cNvPr>
          <p:cNvSpPr txBox="1"/>
          <p:nvPr/>
        </p:nvSpPr>
        <p:spPr>
          <a:xfrm>
            <a:off x="1447170" y="1354951"/>
            <a:ext cx="9657708" cy="4955203"/>
          </a:xfrm>
          <a:prstGeom prst="rect">
            <a:avLst/>
          </a:prstGeom>
          <a:noFill/>
        </p:spPr>
        <p:txBody>
          <a:bodyPr wrap="square" rtlCol="0">
            <a:spAutoFit/>
          </a:bodyPr>
          <a:lstStyle/>
          <a:p>
            <a:endParaRPr lang="en-GB" sz="2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look at your exam timetable and start revising in that order </a:t>
            </a:r>
          </a:p>
          <a:p>
            <a:pPr marL="285750" indent="-28575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Leave yourself plenty of time! The more you can go over the information, the more you will remember it in your exams</a:t>
            </a:r>
          </a:p>
          <a:p>
            <a:pPr marL="285750" indent="-28575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Do you find in easier to start with the trickiest subjects/topics or the ones you find easier to give you confidence?</a:t>
            </a:r>
          </a:p>
          <a:p>
            <a:pPr marL="285750" indent="-28575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Think about who can support you – teachers, parents and carers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4" name="Picture 3">
            <a:extLst>
              <a:ext uri="{FF2B5EF4-FFF2-40B4-BE49-F238E27FC236}">
                <a16:creationId xmlns:a16="http://schemas.microsoft.com/office/drawing/2014/main" id="{EF093D39-15DC-4C51-9914-1B8F90F8CAF8}"/>
              </a:ext>
            </a:extLst>
          </p:cNvPr>
          <p:cNvPicPr>
            <a:picLocks noChangeAspect="1"/>
          </p:cNvPicPr>
          <p:nvPr/>
        </p:nvPicPr>
        <p:blipFill>
          <a:blip r:embed="rId2"/>
          <a:stretch>
            <a:fillRect/>
          </a:stretch>
        </p:blipFill>
        <p:spPr>
          <a:xfrm>
            <a:off x="-220338" y="-134790"/>
            <a:ext cx="12412337" cy="1773381"/>
          </a:xfrm>
          <a:prstGeom prst="rect">
            <a:avLst/>
          </a:prstGeom>
        </p:spPr>
      </p:pic>
      <p:pic>
        <p:nvPicPr>
          <p:cNvPr id="2" name="Picture 1">
            <a:extLst>
              <a:ext uri="{FF2B5EF4-FFF2-40B4-BE49-F238E27FC236}">
                <a16:creationId xmlns:a16="http://schemas.microsoft.com/office/drawing/2014/main" id="{850236A5-238D-41AD-8F72-562036474CF0}"/>
              </a:ext>
            </a:extLst>
          </p:cNvPr>
          <p:cNvPicPr>
            <a:picLocks noChangeAspect="1"/>
          </p:cNvPicPr>
          <p:nvPr/>
        </p:nvPicPr>
        <p:blipFill>
          <a:blip r:embed="rId3"/>
          <a:stretch>
            <a:fillRect/>
          </a:stretch>
        </p:blipFill>
        <p:spPr>
          <a:xfrm>
            <a:off x="9761792" y="6174303"/>
            <a:ext cx="2322777" cy="548688"/>
          </a:xfrm>
          <a:prstGeom prst="rect">
            <a:avLst/>
          </a:prstGeom>
        </p:spPr>
      </p:pic>
    </p:spTree>
    <p:extLst>
      <p:ext uri="{BB962C8B-B14F-4D97-AF65-F5344CB8AC3E}">
        <p14:creationId xmlns:p14="http://schemas.microsoft.com/office/powerpoint/2010/main" val="2889595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85168-0F6A-407E-952F-B7F9E3631D76}"/>
              </a:ext>
            </a:extLst>
          </p:cNvPr>
          <p:cNvSpPr txBox="1"/>
          <p:nvPr/>
        </p:nvSpPr>
        <p:spPr>
          <a:xfrm>
            <a:off x="0" y="0"/>
            <a:ext cx="12192000" cy="1692771"/>
          </a:xfrm>
          <a:prstGeom prst="rect">
            <a:avLst/>
          </a:prstGeom>
          <a:solidFill>
            <a:srgbClr val="A4CD7D"/>
          </a:solidFill>
        </p:spPr>
        <p:txBody>
          <a:bodyPr wrap="square" rtlCol="0">
            <a:spAutoFit/>
          </a:bodyPr>
          <a:lstStyle/>
          <a:p>
            <a:r>
              <a:rPr lang="en-GB" sz="4000" b="1" dirty="0">
                <a:latin typeface="Calibri Light" panose="020F0302020204030204" pitchFamily="34" charset="0"/>
                <a:cs typeface="Calibri Light" panose="020F0302020204030204" pitchFamily="34" charset="0"/>
              </a:rPr>
              <a:t>Top tips</a:t>
            </a:r>
          </a:p>
          <a:p>
            <a:endParaRPr lang="en-GB" sz="3200" b="1" dirty="0">
              <a:latin typeface="Calibri Light" panose="020F0302020204030204" pitchFamily="34" charset="0"/>
              <a:cs typeface="Calibri Light" panose="020F0302020204030204" pitchFamily="34" charset="0"/>
            </a:endParaRPr>
          </a:p>
          <a:p>
            <a:r>
              <a:rPr lang="en-GB" sz="3200" b="1" dirty="0">
                <a:latin typeface="Calibri Light" panose="020F0302020204030204" pitchFamily="34" charset="0"/>
                <a:cs typeface="Calibri Light" panose="020F0302020204030204" pitchFamily="34" charset="0"/>
              </a:rPr>
              <a:t> </a:t>
            </a:r>
          </a:p>
        </p:txBody>
      </p:sp>
      <p:sp>
        <p:nvSpPr>
          <p:cNvPr id="4" name="TextBox 3">
            <a:extLst>
              <a:ext uri="{FF2B5EF4-FFF2-40B4-BE49-F238E27FC236}">
                <a16:creationId xmlns:a16="http://schemas.microsoft.com/office/drawing/2014/main" id="{2C0B4CB7-4A0C-4878-8DEA-849657387D04}"/>
              </a:ext>
            </a:extLst>
          </p:cNvPr>
          <p:cNvSpPr txBox="1"/>
          <p:nvPr/>
        </p:nvSpPr>
        <p:spPr>
          <a:xfrm>
            <a:off x="1858779" y="600033"/>
            <a:ext cx="10582382" cy="1384995"/>
          </a:xfrm>
          <a:prstGeom prst="rect">
            <a:avLst/>
          </a:prstGeom>
          <a:noFill/>
        </p:spPr>
        <p:txBody>
          <a:bodyPr wrap="square" rtlCol="0">
            <a:spAutoFit/>
          </a:bodyPr>
          <a:lstStyle/>
          <a:p>
            <a:r>
              <a:rPr lang="en-GB" sz="2400" dirty="0"/>
              <a:t>Consider using the </a:t>
            </a:r>
            <a:r>
              <a:rPr lang="en-GB" sz="2400" dirty="0">
                <a:solidFill>
                  <a:srgbClr val="FF0000"/>
                </a:solidFill>
              </a:rPr>
              <a:t>‘Pomodoro technique’ </a:t>
            </a:r>
            <a:r>
              <a:rPr lang="en-GB" sz="2400" dirty="0"/>
              <a:t>to manage your time – if you find it hard to focus for long periods of time, this could really help you!</a:t>
            </a:r>
          </a:p>
          <a:p>
            <a:endParaRPr lang="en-GB" dirty="0"/>
          </a:p>
          <a:p>
            <a:endParaRPr lang="en-GB" dirty="0"/>
          </a:p>
        </p:txBody>
      </p:sp>
      <p:pic>
        <p:nvPicPr>
          <p:cNvPr id="6" name="Picture 5">
            <a:extLst>
              <a:ext uri="{FF2B5EF4-FFF2-40B4-BE49-F238E27FC236}">
                <a16:creationId xmlns:a16="http://schemas.microsoft.com/office/drawing/2014/main" id="{8F3A1616-446B-498A-B8AA-DC3D05572E88}"/>
              </a:ext>
            </a:extLst>
          </p:cNvPr>
          <p:cNvPicPr>
            <a:picLocks noChangeAspect="1"/>
          </p:cNvPicPr>
          <p:nvPr/>
        </p:nvPicPr>
        <p:blipFill>
          <a:blip r:embed="rId3"/>
          <a:stretch>
            <a:fillRect/>
          </a:stretch>
        </p:blipFill>
        <p:spPr>
          <a:xfrm>
            <a:off x="3912782" y="1692771"/>
            <a:ext cx="8087786" cy="5132078"/>
          </a:xfrm>
          <a:prstGeom prst="rect">
            <a:avLst/>
          </a:prstGeom>
        </p:spPr>
      </p:pic>
      <p:pic>
        <p:nvPicPr>
          <p:cNvPr id="8" name="Picture 7">
            <a:extLst>
              <a:ext uri="{FF2B5EF4-FFF2-40B4-BE49-F238E27FC236}">
                <a16:creationId xmlns:a16="http://schemas.microsoft.com/office/drawing/2014/main" id="{8990AEC9-3774-40BD-B103-4F75CEED03D8}"/>
              </a:ext>
            </a:extLst>
          </p:cNvPr>
          <p:cNvPicPr>
            <a:picLocks noChangeAspect="1"/>
          </p:cNvPicPr>
          <p:nvPr/>
        </p:nvPicPr>
        <p:blipFill>
          <a:blip r:embed="rId4"/>
          <a:stretch>
            <a:fillRect/>
          </a:stretch>
        </p:blipFill>
        <p:spPr>
          <a:xfrm>
            <a:off x="0" y="1692770"/>
            <a:ext cx="3912781" cy="1120849"/>
          </a:xfrm>
          <a:prstGeom prst="rect">
            <a:avLst/>
          </a:prstGeom>
        </p:spPr>
      </p:pic>
      <p:pic>
        <p:nvPicPr>
          <p:cNvPr id="3" name="Picture 2">
            <a:extLst>
              <a:ext uri="{FF2B5EF4-FFF2-40B4-BE49-F238E27FC236}">
                <a16:creationId xmlns:a16="http://schemas.microsoft.com/office/drawing/2014/main" id="{6E40603D-EDE6-410D-95D9-0E6566291BB4}"/>
              </a:ext>
            </a:extLst>
          </p:cNvPr>
          <p:cNvPicPr>
            <a:picLocks noChangeAspect="1"/>
          </p:cNvPicPr>
          <p:nvPr/>
        </p:nvPicPr>
        <p:blipFill>
          <a:blip r:embed="rId5"/>
          <a:stretch>
            <a:fillRect/>
          </a:stretch>
        </p:blipFill>
        <p:spPr>
          <a:xfrm>
            <a:off x="0" y="6257967"/>
            <a:ext cx="2322777" cy="548688"/>
          </a:xfrm>
          <a:prstGeom prst="rect">
            <a:avLst/>
          </a:prstGeom>
        </p:spPr>
      </p:pic>
    </p:spTree>
    <p:extLst>
      <p:ext uri="{BB962C8B-B14F-4D97-AF65-F5344CB8AC3E}">
        <p14:creationId xmlns:p14="http://schemas.microsoft.com/office/powerpoint/2010/main" val="185749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C1D06-E9C5-4604-9FC7-CE41BC20C2A8}"/>
              </a:ext>
            </a:extLst>
          </p:cNvPr>
          <p:cNvSpPr txBox="1"/>
          <p:nvPr/>
        </p:nvSpPr>
        <p:spPr>
          <a:xfrm>
            <a:off x="364860" y="317434"/>
            <a:ext cx="11655690" cy="400110"/>
          </a:xfrm>
          <a:prstGeom prst="rect">
            <a:avLst/>
          </a:prstGeom>
          <a:solidFill>
            <a:srgbClr val="A4CD7D"/>
          </a:solidFill>
        </p:spPr>
        <p:txBody>
          <a:bodyPr wrap="square" rtlCol="0">
            <a:spAutoFit/>
          </a:bodyPr>
          <a:lstStyle/>
          <a:p>
            <a:pPr algn="ctr"/>
            <a:r>
              <a:rPr lang="en-GB" sz="2000" b="1" dirty="0">
                <a:latin typeface="Calibri" panose="020F0502020204030204" pitchFamily="34" charset="0"/>
                <a:cs typeface="Calibri" panose="020F0502020204030204" pitchFamily="34" charset="0"/>
              </a:rPr>
              <a:t>START BY PUTTING YOUR FREE TIME INTO YOUR PLANNER THEN ADD YOUR REVISION SESSIONS:</a:t>
            </a:r>
          </a:p>
        </p:txBody>
      </p:sp>
      <p:pic>
        <p:nvPicPr>
          <p:cNvPr id="3" name="Picture 2">
            <a:extLst>
              <a:ext uri="{FF2B5EF4-FFF2-40B4-BE49-F238E27FC236}">
                <a16:creationId xmlns:a16="http://schemas.microsoft.com/office/drawing/2014/main" id="{0186C5E8-CFE3-4589-AC71-94D3EE83F298}"/>
              </a:ext>
            </a:extLst>
          </p:cNvPr>
          <p:cNvPicPr>
            <a:picLocks noChangeAspect="1"/>
          </p:cNvPicPr>
          <p:nvPr/>
        </p:nvPicPr>
        <p:blipFill>
          <a:blip r:embed="rId2"/>
          <a:stretch>
            <a:fillRect/>
          </a:stretch>
        </p:blipFill>
        <p:spPr>
          <a:xfrm>
            <a:off x="432922" y="957173"/>
            <a:ext cx="6710828" cy="4629033"/>
          </a:xfrm>
          <a:prstGeom prst="rect">
            <a:avLst/>
          </a:prstGeom>
        </p:spPr>
      </p:pic>
      <p:pic>
        <p:nvPicPr>
          <p:cNvPr id="8" name="Picture 7">
            <a:extLst>
              <a:ext uri="{FF2B5EF4-FFF2-40B4-BE49-F238E27FC236}">
                <a16:creationId xmlns:a16="http://schemas.microsoft.com/office/drawing/2014/main" id="{FCE3DDD9-95D5-4E45-8E73-D0421214D5C4}"/>
              </a:ext>
            </a:extLst>
          </p:cNvPr>
          <p:cNvPicPr>
            <a:picLocks noChangeAspect="1"/>
          </p:cNvPicPr>
          <p:nvPr/>
        </p:nvPicPr>
        <p:blipFill>
          <a:blip r:embed="rId3"/>
          <a:stretch>
            <a:fillRect/>
          </a:stretch>
        </p:blipFill>
        <p:spPr>
          <a:xfrm>
            <a:off x="7198793" y="2553860"/>
            <a:ext cx="2187273" cy="1575448"/>
          </a:xfrm>
          <a:prstGeom prst="rect">
            <a:avLst/>
          </a:prstGeom>
        </p:spPr>
      </p:pic>
      <p:pic>
        <p:nvPicPr>
          <p:cNvPr id="9" name="Picture 8">
            <a:extLst>
              <a:ext uri="{FF2B5EF4-FFF2-40B4-BE49-F238E27FC236}">
                <a16:creationId xmlns:a16="http://schemas.microsoft.com/office/drawing/2014/main" id="{653D9876-C450-4138-A73D-872DB9C9FD5E}"/>
              </a:ext>
            </a:extLst>
          </p:cNvPr>
          <p:cNvPicPr>
            <a:picLocks noChangeAspect="1"/>
          </p:cNvPicPr>
          <p:nvPr/>
        </p:nvPicPr>
        <p:blipFill>
          <a:blip r:embed="rId4"/>
          <a:stretch>
            <a:fillRect/>
          </a:stretch>
        </p:blipFill>
        <p:spPr>
          <a:xfrm>
            <a:off x="10312043" y="2553860"/>
            <a:ext cx="1879957" cy="2282804"/>
          </a:xfrm>
          <a:prstGeom prst="rect">
            <a:avLst/>
          </a:prstGeom>
        </p:spPr>
      </p:pic>
      <p:pic>
        <p:nvPicPr>
          <p:cNvPr id="10" name="Picture 9">
            <a:extLst>
              <a:ext uri="{FF2B5EF4-FFF2-40B4-BE49-F238E27FC236}">
                <a16:creationId xmlns:a16="http://schemas.microsoft.com/office/drawing/2014/main" id="{D0C28EF4-83F9-48F6-A9E8-DFA68A44CBB0}"/>
              </a:ext>
            </a:extLst>
          </p:cNvPr>
          <p:cNvPicPr>
            <a:picLocks noChangeAspect="1"/>
          </p:cNvPicPr>
          <p:nvPr/>
        </p:nvPicPr>
        <p:blipFill>
          <a:blip r:embed="rId5"/>
          <a:stretch>
            <a:fillRect/>
          </a:stretch>
        </p:blipFill>
        <p:spPr>
          <a:xfrm>
            <a:off x="8120627" y="4227333"/>
            <a:ext cx="1728427" cy="2313233"/>
          </a:xfrm>
          <a:prstGeom prst="rect">
            <a:avLst/>
          </a:prstGeom>
        </p:spPr>
      </p:pic>
      <p:sp>
        <p:nvSpPr>
          <p:cNvPr id="11" name="TextBox 10">
            <a:extLst>
              <a:ext uri="{FF2B5EF4-FFF2-40B4-BE49-F238E27FC236}">
                <a16:creationId xmlns:a16="http://schemas.microsoft.com/office/drawing/2014/main" id="{69735E73-6227-4FA5-ADC7-5BEF79788E20}"/>
              </a:ext>
            </a:extLst>
          </p:cNvPr>
          <p:cNvSpPr txBox="1"/>
          <p:nvPr/>
        </p:nvSpPr>
        <p:spPr>
          <a:xfrm>
            <a:off x="7429500" y="1295074"/>
            <a:ext cx="1579236" cy="707886"/>
          </a:xfrm>
          <a:prstGeom prst="rect">
            <a:avLst/>
          </a:prstGeom>
          <a:solidFill>
            <a:srgbClr val="A4CD7D"/>
          </a:solidFill>
        </p:spPr>
        <p:txBody>
          <a:bodyPr wrap="square" rtlCol="0">
            <a:spAutoFit/>
          </a:bodyPr>
          <a:lstStyle/>
          <a:p>
            <a:pPr algn="ctr"/>
            <a:r>
              <a:rPr lang="en-GB" sz="2000" b="1" dirty="0">
                <a:latin typeface="Calibri" panose="020F0502020204030204" pitchFamily="34" charset="0"/>
                <a:cs typeface="Calibri" panose="020F0502020204030204" pitchFamily="34" charset="0"/>
              </a:rPr>
              <a:t>MAKE IT YOUR OWN</a:t>
            </a:r>
          </a:p>
        </p:txBody>
      </p:sp>
      <p:pic>
        <p:nvPicPr>
          <p:cNvPr id="4" name="Picture 3">
            <a:extLst>
              <a:ext uri="{FF2B5EF4-FFF2-40B4-BE49-F238E27FC236}">
                <a16:creationId xmlns:a16="http://schemas.microsoft.com/office/drawing/2014/main" id="{70DCF876-3B9E-4E3B-9FB7-133856615B3B}"/>
              </a:ext>
            </a:extLst>
          </p:cNvPr>
          <p:cNvPicPr>
            <a:picLocks noChangeAspect="1"/>
          </p:cNvPicPr>
          <p:nvPr/>
        </p:nvPicPr>
        <p:blipFill>
          <a:blip r:embed="rId6"/>
          <a:stretch>
            <a:fillRect/>
          </a:stretch>
        </p:blipFill>
        <p:spPr>
          <a:xfrm>
            <a:off x="9843417" y="6266222"/>
            <a:ext cx="2322777" cy="548688"/>
          </a:xfrm>
          <a:prstGeom prst="rect">
            <a:avLst/>
          </a:prstGeom>
        </p:spPr>
      </p:pic>
    </p:spTree>
    <p:extLst>
      <p:ext uri="{BB962C8B-B14F-4D97-AF65-F5344CB8AC3E}">
        <p14:creationId xmlns:p14="http://schemas.microsoft.com/office/powerpoint/2010/main" val="425221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991BD-08B3-478D-AA54-056EEF16066C}"/>
              </a:ext>
            </a:extLst>
          </p:cNvPr>
          <p:cNvPicPr>
            <a:picLocks noChangeAspect="1"/>
          </p:cNvPicPr>
          <p:nvPr/>
        </p:nvPicPr>
        <p:blipFill>
          <a:blip r:embed="rId3"/>
          <a:stretch>
            <a:fillRect/>
          </a:stretch>
        </p:blipFill>
        <p:spPr>
          <a:xfrm>
            <a:off x="1343025" y="1602248"/>
            <a:ext cx="9013086" cy="4833442"/>
          </a:xfrm>
          <a:prstGeom prst="rect">
            <a:avLst/>
          </a:prstGeom>
        </p:spPr>
      </p:pic>
      <p:sp>
        <p:nvSpPr>
          <p:cNvPr id="5" name="TextBox 4">
            <a:extLst>
              <a:ext uri="{FF2B5EF4-FFF2-40B4-BE49-F238E27FC236}">
                <a16:creationId xmlns:a16="http://schemas.microsoft.com/office/drawing/2014/main" id="{E371B3A4-81E7-4AA7-A3B7-0C1C3D65A689}"/>
              </a:ext>
            </a:extLst>
          </p:cNvPr>
          <p:cNvSpPr txBox="1"/>
          <p:nvPr/>
        </p:nvSpPr>
        <p:spPr>
          <a:xfrm>
            <a:off x="497072" y="244549"/>
            <a:ext cx="2022844" cy="400110"/>
          </a:xfrm>
          <a:prstGeom prst="rect">
            <a:avLst/>
          </a:prstGeom>
          <a:solidFill>
            <a:srgbClr val="A4CD7D"/>
          </a:solidFill>
        </p:spPr>
        <p:txBody>
          <a:bodyPr wrap="square" rtlCol="0">
            <a:spAutoFit/>
          </a:bodyPr>
          <a:lstStyle/>
          <a:p>
            <a:pPr algn="ctr"/>
            <a:r>
              <a:rPr lang="en-GB" sz="2000" b="1" dirty="0">
                <a:latin typeface="Calibri" panose="020F0502020204030204" pitchFamily="34" charset="0"/>
                <a:cs typeface="Calibri" panose="020F0502020204030204" pitchFamily="34" charset="0"/>
              </a:rPr>
              <a:t>ADAPT APP</a:t>
            </a:r>
          </a:p>
        </p:txBody>
      </p:sp>
      <p:pic>
        <p:nvPicPr>
          <p:cNvPr id="7" name="Picture 6">
            <a:extLst>
              <a:ext uri="{FF2B5EF4-FFF2-40B4-BE49-F238E27FC236}">
                <a16:creationId xmlns:a16="http://schemas.microsoft.com/office/drawing/2014/main" id="{37772BE8-F597-4D37-A204-4D1CC96FE112}"/>
              </a:ext>
            </a:extLst>
          </p:cNvPr>
          <p:cNvPicPr>
            <a:picLocks noChangeAspect="1"/>
          </p:cNvPicPr>
          <p:nvPr/>
        </p:nvPicPr>
        <p:blipFill>
          <a:blip r:embed="rId4"/>
          <a:stretch>
            <a:fillRect/>
          </a:stretch>
        </p:blipFill>
        <p:spPr>
          <a:xfrm>
            <a:off x="91596" y="132907"/>
            <a:ext cx="4919076" cy="2025502"/>
          </a:xfrm>
          <a:prstGeom prst="rect">
            <a:avLst/>
          </a:prstGeom>
        </p:spPr>
      </p:pic>
    </p:spTree>
    <p:extLst>
      <p:ext uri="{BB962C8B-B14F-4D97-AF65-F5344CB8AC3E}">
        <p14:creationId xmlns:p14="http://schemas.microsoft.com/office/powerpoint/2010/main" val="2929035890"/>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323820"/>
      </a:dk2>
      <a:lt2>
        <a:srgbClr val="E8E3E2"/>
      </a:lt2>
      <a:accent1>
        <a:srgbClr val="6DAAB4"/>
      </a:accent1>
      <a:accent2>
        <a:srgbClr val="67AE9B"/>
      </a:accent2>
      <a:accent3>
        <a:srgbClr val="73AD85"/>
      </a:accent3>
      <a:accent4>
        <a:srgbClr val="70B168"/>
      </a:accent4>
      <a:accent5>
        <a:srgbClr val="90AA73"/>
      </a:accent5>
      <a:accent6>
        <a:srgbClr val="A2A662"/>
      </a:accent6>
      <a:hlink>
        <a:srgbClr val="AE7369"/>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alogousFromLightSeedLeftStep">
    <a:dk1>
      <a:srgbClr val="000000"/>
    </a:dk1>
    <a:lt1>
      <a:srgbClr val="FFFFFF"/>
    </a:lt1>
    <a:dk2>
      <a:srgbClr val="323820"/>
    </a:dk2>
    <a:lt2>
      <a:srgbClr val="E8E3E2"/>
    </a:lt2>
    <a:accent1>
      <a:srgbClr val="6DAAB4"/>
    </a:accent1>
    <a:accent2>
      <a:srgbClr val="67AE9B"/>
    </a:accent2>
    <a:accent3>
      <a:srgbClr val="73AD85"/>
    </a:accent3>
    <a:accent4>
      <a:srgbClr val="70B168"/>
    </a:accent4>
    <a:accent5>
      <a:srgbClr val="90AA73"/>
    </a:accent5>
    <a:accent6>
      <a:srgbClr val="A2A662"/>
    </a:accent6>
    <a:hlink>
      <a:srgbClr val="AE7369"/>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
  <TotalTime>28537</TotalTime>
  <Words>852</Words>
  <Application>Microsoft Office PowerPoint</Application>
  <PresentationFormat>Widescreen</PresentationFormat>
  <Paragraphs>123</Paragraphs>
  <Slides>25</Slides>
  <Notes>9</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Montserrat</vt:lpstr>
      <vt:lpstr>Speak Pro</vt:lpstr>
      <vt:lpstr>SketchyVTI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Ann Lillywhite</dc:creator>
  <cp:lastModifiedBy>Laura Thomas</cp:lastModifiedBy>
  <cp:revision>27</cp:revision>
  <dcterms:created xsi:type="dcterms:W3CDTF">2022-09-11T14:18:57Z</dcterms:created>
  <dcterms:modified xsi:type="dcterms:W3CDTF">2023-02-01T16:03:47Z</dcterms:modified>
</cp:coreProperties>
</file>